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381" r:id="rId2"/>
    <p:sldId id="389" r:id="rId3"/>
    <p:sldId id="391" r:id="rId4"/>
    <p:sldId id="387" r:id="rId5"/>
    <p:sldId id="374" r:id="rId6"/>
    <p:sldId id="287" r:id="rId7"/>
    <p:sldId id="272" r:id="rId8"/>
    <p:sldId id="368" r:id="rId9"/>
    <p:sldId id="293" r:id="rId10"/>
    <p:sldId id="280" r:id="rId11"/>
    <p:sldId id="284" r:id="rId12"/>
    <p:sldId id="328" r:id="rId13"/>
    <p:sldId id="348" r:id="rId14"/>
    <p:sldId id="326" r:id="rId15"/>
    <p:sldId id="323" r:id="rId16"/>
    <p:sldId id="324" r:id="rId17"/>
    <p:sldId id="365" r:id="rId18"/>
    <p:sldId id="385" r:id="rId19"/>
    <p:sldId id="366" r:id="rId20"/>
    <p:sldId id="361" r:id="rId21"/>
    <p:sldId id="367" r:id="rId22"/>
    <p:sldId id="355" r:id="rId23"/>
    <p:sldId id="354" r:id="rId24"/>
    <p:sldId id="357" r:id="rId25"/>
    <p:sldId id="390" r:id="rId26"/>
    <p:sldId id="330" r:id="rId27"/>
    <p:sldId id="331" r:id="rId28"/>
    <p:sldId id="332" r:id="rId29"/>
    <p:sldId id="378" r:id="rId30"/>
    <p:sldId id="384" r:id="rId31"/>
    <p:sldId id="386" r:id="rId32"/>
  </p:sldIdLst>
  <p:sldSz cx="9144000" cy="6858000" type="screen4x3"/>
  <p:notesSz cx="69342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F10"/>
    <a:srgbClr val="FBFF20"/>
    <a:srgbClr val="FFF300"/>
    <a:srgbClr val="FFFF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3" autoAdjust="0"/>
    <p:restoredTop sz="73109" autoAdjust="0"/>
  </p:normalViewPr>
  <p:slideViewPr>
    <p:cSldViewPr snapToGrid="0" snapToObjects="1">
      <p:cViewPr>
        <p:scale>
          <a:sx n="58" d="100"/>
          <a:sy n="58" d="100"/>
        </p:scale>
        <p:origin x="-2952"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1" tIns="46151" rIns="92301" bIns="46151" rtlCol="0"/>
          <a:lstStyle>
            <a:lvl1pPr algn="l">
              <a:defRPr sz="1200"/>
            </a:lvl1pPr>
          </a:lstStyle>
          <a:p>
            <a:endParaRPr lang="en-US"/>
          </a:p>
        </p:txBody>
      </p:sp>
      <p:sp>
        <p:nvSpPr>
          <p:cNvPr id="3" name="Date Placeholder 2"/>
          <p:cNvSpPr>
            <a:spLocks noGrp="1"/>
          </p:cNvSpPr>
          <p:nvPr>
            <p:ph type="dt" sz="quarter" idx="1"/>
          </p:nvPr>
        </p:nvSpPr>
        <p:spPr>
          <a:xfrm>
            <a:off x="3927776" y="0"/>
            <a:ext cx="3004820" cy="461010"/>
          </a:xfrm>
          <a:prstGeom prst="rect">
            <a:avLst/>
          </a:prstGeom>
        </p:spPr>
        <p:txBody>
          <a:bodyPr vert="horz" lIns="92301" tIns="46151" rIns="92301" bIns="46151" rtlCol="0"/>
          <a:lstStyle>
            <a:lvl1pPr algn="r">
              <a:defRPr sz="1200"/>
            </a:lvl1pPr>
          </a:lstStyle>
          <a:p>
            <a:fld id="{893AA15D-E5EC-48B1-ABB7-31CFBF0941E3}" type="datetimeFigureOut">
              <a:rPr lang="en-US" smtClean="0"/>
              <a:pPr/>
              <a:t>8/24/12</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1" tIns="46151" rIns="92301" bIns="46151" rtlCol="0" anchor="b"/>
          <a:lstStyle>
            <a:lvl1pPr algn="l">
              <a:defRPr sz="1200"/>
            </a:lvl1pPr>
          </a:lstStyle>
          <a:p>
            <a:endParaRPr lang="en-US"/>
          </a:p>
        </p:txBody>
      </p:sp>
      <p:sp>
        <p:nvSpPr>
          <p:cNvPr id="5" name="Slide Number Placeholder 4"/>
          <p:cNvSpPr>
            <a:spLocks noGrp="1"/>
          </p:cNvSpPr>
          <p:nvPr>
            <p:ph type="sldNum" sz="quarter" idx="3"/>
          </p:nvPr>
        </p:nvSpPr>
        <p:spPr>
          <a:xfrm>
            <a:off x="3927776" y="8757590"/>
            <a:ext cx="3004820" cy="461010"/>
          </a:xfrm>
          <a:prstGeom prst="rect">
            <a:avLst/>
          </a:prstGeom>
        </p:spPr>
        <p:txBody>
          <a:bodyPr vert="horz" lIns="92301" tIns="46151" rIns="92301" bIns="46151" rtlCol="0" anchor="b"/>
          <a:lstStyle>
            <a:lvl1pPr algn="r">
              <a:defRPr sz="1200"/>
            </a:lvl1pPr>
          </a:lstStyle>
          <a:p>
            <a:fld id="{98D2B738-30EE-4743-8DF8-D6376CF11B57}" type="slidenum">
              <a:rPr lang="en-US" smtClean="0"/>
              <a:pPr/>
              <a:t>‹#›</a:t>
            </a:fld>
            <a:endParaRPr lang="en-US"/>
          </a:p>
        </p:txBody>
      </p:sp>
    </p:spTree>
    <p:extLst>
      <p:ext uri="{BB962C8B-B14F-4D97-AF65-F5344CB8AC3E}">
        <p14:creationId xmlns:p14="http://schemas.microsoft.com/office/powerpoint/2010/main" val="3881315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1" tIns="46151" rIns="92301" bIns="46151" rtlCol="0"/>
          <a:lstStyle>
            <a:lvl1pPr algn="l">
              <a:defRPr sz="1200"/>
            </a:lvl1pPr>
          </a:lstStyle>
          <a:p>
            <a:endParaRPr lang="en-US"/>
          </a:p>
        </p:txBody>
      </p:sp>
      <p:sp>
        <p:nvSpPr>
          <p:cNvPr id="3" name="Date Placeholder 2"/>
          <p:cNvSpPr>
            <a:spLocks noGrp="1"/>
          </p:cNvSpPr>
          <p:nvPr>
            <p:ph type="dt" idx="1"/>
          </p:nvPr>
        </p:nvSpPr>
        <p:spPr>
          <a:xfrm>
            <a:off x="3927776" y="0"/>
            <a:ext cx="3004820" cy="461010"/>
          </a:xfrm>
          <a:prstGeom prst="rect">
            <a:avLst/>
          </a:prstGeom>
        </p:spPr>
        <p:txBody>
          <a:bodyPr vert="horz" lIns="92301" tIns="46151" rIns="92301" bIns="46151" rtlCol="0"/>
          <a:lstStyle>
            <a:lvl1pPr algn="r">
              <a:defRPr sz="1200"/>
            </a:lvl1pPr>
          </a:lstStyle>
          <a:p>
            <a:fld id="{D5435BC6-5C5C-4A65-A29B-98569B520C2E}" type="datetimeFigureOut">
              <a:rPr lang="en-US" smtClean="0"/>
              <a:pPr/>
              <a:t>8/24/12</a:t>
            </a:fld>
            <a:endParaRPr lang="en-US"/>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2301" tIns="46151" rIns="92301" bIns="46151"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1" tIns="46151" rIns="92301" bIns="461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1" tIns="46151" rIns="92301"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301" tIns="46151" rIns="92301" bIns="46151" rtlCol="0" anchor="b"/>
          <a:lstStyle>
            <a:lvl1pPr algn="r">
              <a:defRPr sz="1200"/>
            </a:lvl1pPr>
          </a:lstStyle>
          <a:p>
            <a:fld id="{63E6BD68-5A82-4EA9-B046-82629CAB8EE0}" type="slidenum">
              <a:rPr lang="en-US" smtClean="0"/>
              <a:pPr/>
              <a:t>‹#›</a:t>
            </a:fld>
            <a:endParaRPr lang="en-US"/>
          </a:p>
        </p:txBody>
      </p:sp>
    </p:spTree>
    <p:extLst>
      <p:ext uri="{BB962C8B-B14F-4D97-AF65-F5344CB8AC3E}">
        <p14:creationId xmlns:p14="http://schemas.microsoft.com/office/powerpoint/2010/main" val="426952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online.wsj.com/article/SB10001424052970203833004577249652072048154.html?mod=rss_Technology"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rawstory.com/rs/2012/02/23/colbert-target-knows-what-youre-doing-in-bed/" TargetMode="External"/><Relationship Id="rId4" Type="http://schemas.openxmlformats.org/officeDocument/2006/relationships/hyperlink" Target="http://www.nytimes.com/2012/02/19/magazine/shopping-habits.html?pagewanted=all" TargetMode="External"/><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blog.nielsen.com/nielsenwire/online_mobile/american-families-see-tablets-as-playmate-teacher-and-babysitter/"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telegraph.co.uk/technology/news/8848476/Man-gets-smartphone-dock-built-into-prosthetic-arm.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google.com/url?sa=t&amp;rct=j&amp;q=&amp;esrc=s&amp;source=web&amp;cd=1&amp;ved=0CD0QFjAA&amp;url=http://www.theverge.com/2011/12/2/2605173/senseg-tactile-display-technology-tablet-demo-video&amp;ei=ZeZHT5RHwo2xArfa6OoI&amp;usg=AFQjCNFD17eKmz4gXJroDeRZ3WvVd8omGQ&amp;sig2=tbBxaR8m0Ff7I52_Tic4TA"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IPG Lab is a physical</a:t>
            </a:r>
            <a:r>
              <a:rPr lang="en-US" baseline="0" dirty="0" smtClean="0"/>
              <a:t> space based in HQ in NYC entirely dedicated to carefully curated emerging media and technology.</a:t>
            </a:r>
          </a:p>
          <a:p>
            <a:endParaRPr lang="en-US" dirty="0"/>
          </a:p>
        </p:txBody>
      </p:sp>
      <p:sp>
        <p:nvSpPr>
          <p:cNvPr id="4" name="Slide Number Placeholder 3"/>
          <p:cNvSpPr>
            <a:spLocks noGrp="1"/>
          </p:cNvSpPr>
          <p:nvPr>
            <p:ph type="sldNum" sz="quarter" idx="10"/>
          </p:nvPr>
        </p:nvSpPr>
        <p:spPr/>
        <p:txBody>
          <a:bodyPr/>
          <a:lstStyle/>
          <a:p>
            <a:fld id="{63E6BD68-5A82-4EA9-B046-82629CAB8EE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Siri shows the promise of computing with personality – has a gender, sirisarcasm.com….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E6BD68-5A82-4EA9-B046-82629CAB8EE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Consumer</a:t>
            </a:r>
            <a:r>
              <a:rPr lang="en-US" baseline="0" dirty="0" smtClean="0"/>
              <a:t>s are letting go of traditional notion of ownership</a:t>
            </a:r>
          </a:p>
          <a:p>
            <a:r>
              <a:rPr lang="en-US" baseline="0" dirty="0" smtClean="0"/>
              <a:t>In media and entertainment consumers are going from owning physical media to digital download, now cloud storage/access is challenging the definition and value of ownership still further. We see two models….</a:t>
            </a:r>
            <a:endParaRPr lang="en-US" dirty="0"/>
          </a:p>
        </p:txBody>
      </p:sp>
      <p:sp>
        <p:nvSpPr>
          <p:cNvPr id="4" name="Slide Number Placeholder 3"/>
          <p:cNvSpPr>
            <a:spLocks noGrp="1"/>
          </p:cNvSpPr>
          <p:nvPr>
            <p:ph type="sldNum" sz="quarter" idx="10"/>
          </p:nvPr>
        </p:nvSpPr>
        <p:spPr/>
        <p:txBody>
          <a:bodyPr/>
          <a:lstStyle/>
          <a:p>
            <a:fld id="{63E6BD68-5A82-4EA9-B046-82629CAB8EE0}" type="slidenum">
              <a:rPr lang="en-US" smtClean="0"/>
              <a:pPr/>
              <a:t>11</a:t>
            </a:fld>
            <a:endParaRPr lang="en-US"/>
          </a:p>
        </p:txBody>
      </p:sp>
    </p:spTree>
    <p:extLst>
      <p:ext uri="{BB962C8B-B14F-4D97-AF65-F5344CB8AC3E}">
        <p14:creationId xmlns:p14="http://schemas.microsoft.com/office/powerpoint/2010/main" val="2120773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Remote notion of ownership</a:t>
            </a:r>
            <a:r>
              <a:rPr lang="en-US" baseline="0" dirty="0" smtClean="0"/>
              <a:t> – diminished version (e.g. Ultraviolet…) though this still banks on consumers still buying DVDs. </a:t>
            </a:r>
          </a:p>
          <a:p>
            <a:pPr marL="228600" indent="-228600">
              <a:buAutoNum type="arabicPeriod"/>
            </a:pPr>
            <a:r>
              <a:rPr lang="en-US" dirty="0" smtClean="0">
                <a:hlinkClick r:id="rId3"/>
              </a:rPr>
              <a:t>http://online.wsj.com/article/SB10001424052970203833004577249652072048154.html?mod=rss_Technology</a:t>
            </a:r>
            <a:endParaRPr lang="en-US" dirty="0" smtClean="0"/>
          </a:p>
          <a:p>
            <a:pPr marL="228600" indent="-228600">
              <a:buAutoNum type="arabicPeriod"/>
            </a:pPr>
            <a:r>
              <a:rPr lang="en-US" baseline="0" dirty="0" err="1" smtClean="0"/>
              <a:t>Walmart</a:t>
            </a:r>
            <a:r>
              <a:rPr lang="en-US" baseline="0" dirty="0" smtClean="0"/>
              <a:t> to help consumers sign-up/activate UV memberships</a:t>
            </a:r>
          </a:p>
          <a:p>
            <a:pPr marL="0" indent="0">
              <a:buNone/>
            </a:pPr>
            <a:r>
              <a:rPr lang="en-US" baseline="0" dirty="0" smtClean="0"/>
              <a:t>Is this a long term solution? Probably not…..</a:t>
            </a:r>
            <a:endParaRPr lang="en-US" dirty="0"/>
          </a:p>
        </p:txBody>
      </p:sp>
      <p:sp>
        <p:nvSpPr>
          <p:cNvPr id="4" name="Slide Number Placeholder 3"/>
          <p:cNvSpPr>
            <a:spLocks noGrp="1"/>
          </p:cNvSpPr>
          <p:nvPr>
            <p:ph type="sldNum" sz="quarter" idx="10"/>
          </p:nvPr>
        </p:nvSpPr>
        <p:spPr/>
        <p:txBody>
          <a:bodyPr/>
          <a:lstStyle/>
          <a:p>
            <a:fld id="{63E6BD68-5A82-4EA9-B046-82629CAB8EE0}" type="slidenum">
              <a:rPr lang="en-US" smtClean="0"/>
              <a:pPr/>
              <a:t>12</a:t>
            </a:fld>
            <a:endParaRPr lang="en-US"/>
          </a:p>
        </p:txBody>
      </p:sp>
    </p:spTree>
    <p:extLst>
      <p:ext uri="{BB962C8B-B14F-4D97-AF65-F5344CB8AC3E}">
        <p14:creationId xmlns:p14="http://schemas.microsoft.com/office/powerpoint/2010/main" val="900935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De-ownership as-as-service</a:t>
            </a:r>
            <a:r>
              <a:rPr lang="en-US" baseline="0" dirty="0" smtClean="0"/>
              <a:t> is a proven model in the home entertainment industry – single-handedly beaten file-sharing.</a:t>
            </a:r>
          </a:p>
          <a:p>
            <a:r>
              <a:rPr lang="en-US" baseline="0" dirty="0" smtClean="0"/>
              <a:t>Amazon revenue growth from Kindle Fire to come from content, not devices (device is pretext for services)</a:t>
            </a:r>
          </a:p>
          <a:p>
            <a:r>
              <a:rPr lang="en-US" baseline="0" dirty="0" smtClean="0"/>
              <a:t>Trend extends to all areas of media – Magnaglobal/Pandora stat.</a:t>
            </a:r>
            <a:endParaRPr lang="en-US" dirty="0"/>
          </a:p>
        </p:txBody>
      </p:sp>
      <p:sp>
        <p:nvSpPr>
          <p:cNvPr id="4" name="Slide Number Placeholder 3"/>
          <p:cNvSpPr>
            <a:spLocks noGrp="1"/>
          </p:cNvSpPr>
          <p:nvPr>
            <p:ph type="sldNum" sz="quarter" idx="10"/>
          </p:nvPr>
        </p:nvSpPr>
        <p:spPr/>
        <p:txBody>
          <a:bodyPr/>
          <a:lstStyle/>
          <a:p>
            <a:fld id="{AC144AD2-A05E-49DF-A30C-4CAA71BCA5EF}" type="slidenum">
              <a:rPr lang="en-US" smtClean="0"/>
              <a:pPr/>
              <a:t>13</a:t>
            </a:fld>
            <a:endParaRPr lang="en-US"/>
          </a:p>
        </p:txBody>
      </p:sp>
    </p:spTree>
    <p:extLst>
      <p:ext uri="{BB962C8B-B14F-4D97-AF65-F5344CB8AC3E}">
        <p14:creationId xmlns:p14="http://schemas.microsoft.com/office/powerpoint/2010/main" val="1642617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39763A0-A92A-46AD-A958-A1F6D79E945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Euphemistic way of saying the brick-and-mortar retailers</a:t>
            </a:r>
            <a:r>
              <a:rPr lang="en-US" baseline="0" dirty="0" smtClean="0"/>
              <a:t> are in trouble… though embracing digital could be a life-saver, if taken advantage of properly.</a:t>
            </a:r>
            <a:endParaRPr lang="en-US" dirty="0"/>
          </a:p>
        </p:txBody>
      </p:sp>
      <p:sp>
        <p:nvSpPr>
          <p:cNvPr id="4" name="Slide Number Placeholder 3"/>
          <p:cNvSpPr>
            <a:spLocks noGrp="1"/>
          </p:cNvSpPr>
          <p:nvPr>
            <p:ph type="sldNum" sz="quarter" idx="10"/>
          </p:nvPr>
        </p:nvSpPr>
        <p:spPr/>
        <p:txBody>
          <a:bodyPr/>
          <a:lstStyle/>
          <a:p>
            <a:fld id="{63E6BD68-5A82-4EA9-B046-82629CAB8EE0}" type="slidenum">
              <a:rPr lang="en-US" smtClean="0"/>
              <a:pPr/>
              <a:t>15</a:t>
            </a:fld>
            <a:endParaRPr lang="en-US"/>
          </a:p>
        </p:txBody>
      </p:sp>
    </p:spTree>
    <p:extLst>
      <p:ext uri="{BB962C8B-B14F-4D97-AF65-F5344CB8AC3E}">
        <p14:creationId xmlns:p14="http://schemas.microsoft.com/office/powerpoint/2010/main" val="4066756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Holiday sales at brick-and-mortar stores grew just 4.1% this year, while online retailing was up 15%</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to make matters worse, online retailers, namely Amazon, is threatening</a:t>
            </a:r>
            <a:r>
              <a:rPr lang="en-US" baseline="0" dirty="0" smtClean="0"/>
              <a:t> brick-and-mortar sales through price comparison app which more or less guarantees the same product for cheaper price if bought on Amazon.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Consumers are loving this! Especially, highly-prized mum demographic: “amazing”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Pew: </a:t>
            </a:r>
            <a:r>
              <a:rPr lang="en-US" dirty="0" smtClean="0"/>
              <a:t>25% of shoppers use their phones to see if they can get a better price elsewhere, and 13% end up purchasing online instead – frightening!</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E6BD68-5A82-4EA9-B046-82629CAB8EE0}" type="slidenum">
              <a:rPr lang="en-US" smtClean="0"/>
              <a:pPr/>
              <a:t>16</a:t>
            </a:fld>
            <a:endParaRPr lang="en-US"/>
          </a:p>
        </p:txBody>
      </p:sp>
    </p:spTree>
    <p:extLst>
      <p:ext uri="{BB962C8B-B14F-4D97-AF65-F5344CB8AC3E}">
        <p14:creationId xmlns:p14="http://schemas.microsoft.com/office/powerpoint/2010/main" val="2371541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Best Buy is channeling the </a:t>
            </a:r>
            <a:r>
              <a:rPr lang="en-US" sz="1200" b="0" i="0" kern="1200" baseline="0" dirty="0" err="1" smtClean="0">
                <a:solidFill>
                  <a:schemeClr val="tx1"/>
                </a:solidFill>
                <a:effectLst/>
                <a:latin typeface="+mn-lt"/>
                <a:ea typeface="+mn-ea"/>
                <a:cs typeface="+mn-cs"/>
              </a:rPr>
              <a:t>showrooming</a:t>
            </a:r>
            <a:r>
              <a:rPr lang="en-US" sz="1200" b="0" i="0" kern="1200" baseline="0" dirty="0" smtClean="0">
                <a:solidFill>
                  <a:schemeClr val="tx1"/>
                </a:solidFill>
                <a:effectLst/>
                <a:latin typeface="+mn-lt"/>
                <a:ea typeface="+mn-ea"/>
                <a:cs typeface="+mn-cs"/>
              </a:rPr>
              <a:t> trend to ensure that its stores serve as the showroom to its own online store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Done this by niftily changing the barcodes so that scanning leads to Best Buy’s own site</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Outmoded to think of brick and mortar and online as having separate bottom line.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E6BD68-5A82-4EA9-B046-82629CAB8EE0}" type="slidenum">
              <a:rPr lang="en-US" smtClean="0"/>
              <a:pPr/>
              <a:t>17</a:t>
            </a:fld>
            <a:endParaRPr lang="en-US"/>
          </a:p>
        </p:txBody>
      </p:sp>
    </p:spTree>
    <p:extLst>
      <p:ext uri="{BB962C8B-B14F-4D97-AF65-F5344CB8AC3E}">
        <p14:creationId xmlns:p14="http://schemas.microsoft.com/office/powerpoint/2010/main" val="2371541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 linear – checking lots of sources – not thinking in terms of digital and physical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more info become available, consumers are checking more sources.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Average of 10.4 sources considered in 2011, almost double the number from 2010.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3E6BD68-5A82-4EA9-B046-82629CAB8EE0}" type="slidenum">
              <a:rPr lang="en-US" smtClean="0"/>
              <a:pPr/>
              <a:t>18</a:t>
            </a:fld>
            <a:endParaRPr lang="en-US"/>
          </a:p>
        </p:txBody>
      </p:sp>
    </p:spTree>
    <p:extLst>
      <p:ext uri="{BB962C8B-B14F-4D97-AF65-F5344CB8AC3E}">
        <p14:creationId xmlns:p14="http://schemas.microsoft.com/office/powerpoint/2010/main" val="2371541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We</a:t>
            </a:r>
            <a:r>
              <a:rPr lang="en-US" sz="1200" b="0" i="0" kern="1200" baseline="0" dirty="0" smtClean="0">
                <a:solidFill>
                  <a:schemeClr val="tx1"/>
                </a:solidFill>
                <a:effectLst/>
                <a:latin typeface="+mn-lt"/>
                <a:ea typeface="+mn-ea"/>
                <a:cs typeface="+mn-cs"/>
              </a:rPr>
              <a:t> see a lot of potential in the brick and mortar arena – cookies in the real world are more accurate than cookies at your desktop.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Consumers increasingly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relying on mobile</a:t>
            </a:r>
            <a:r>
              <a:rPr lang="en-US" sz="1200" b="0" i="0" kern="1200" baseline="0" dirty="0" smtClean="0">
                <a:solidFill>
                  <a:schemeClr val="tx1"/>
                </a:solidFill>
                <a:effectLst/>
                <a:latin typeface="+mn-lt"/>
                <a:ea typeface="+mn-ea"/>
                <a:cs typeface="+mn-cs"/>
              </a:rPr>
              <a:t> devices, which they take everywhere with them in the real world – digital extensions of themselves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At Mediabrands, we talk in terms of one-to-one, one-to-some and one-to-many marketing, with one-to-one being the holy grail.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Opportunity for more precise and timely personalization than ever before, and it lies in when consumers are out and about in the real world.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In the Lab, we have Euclid Elements set up, which literally gives store owners web analytics for their brick-and-mortar store.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Store owners can test tactics and optimize conversion rates as an online retailer can.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Investment in the store environment by third party behemoths like </a:t>
            </a:r>
            <a:r>
              <a:rPr lang="en-US" sz="1200" b="0" i="0" kern="1200" baseline="0" dirty="0" err="1" smtClean="0">
                <a:solidFill>
                  <a:schemeClr val="tx1"/>
                </a:solidFill>
                <a:effectLst/>
                <a:latin typeface="+mn-lt"/>
                <a:ea typeface="+mn-ea"/>
                <a:cs typeface="+mn-cs"/>
              </a:rPr>
              <a:t>Paypal</a:t>
            </a:r>
            <a:r>
              <a:rPr lang="en-US" sz="1200" b="0" i="0" kern="1200" baseline="0" dirty="0" smtClean="0">
                <a:solidFill>
                  <a:schemeClr val="tx1"/>
                </a:solidFill>
                <a:effectLst/>
                <a:latin typeface="+mn-lt"/>
                <a:ea typeface="+mn-ea"/>
                <a:cs typeface="+mn-cs"/>
              </a:rPr>
              <a:t>, Google and the wireless networks ties payments to rewards. In-store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This is something we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THIS WILL</a:t>
            </a:r>
            <a:r>
              <a:rPr lang="en-US" sz="1200" b="0" i="0" kern="1200" baseline="0" dirty="0" smtClean="0">
                <a:solidFill>
                  <a:schemeClr val="tx1"/>
                </a:solidFill>
                <a:effectLst/>
                <a:latin typeface="+mn-lt"/>
                <a:ea typeface="+mn-ea"/>
                <a:cs typeface="+mn-cs"/>
              </a:rPr>
              <a:t> ALLOW FOR MORE PERSONALIZATION, BETTER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GOOGLE EXAMPLE WITH QR CODE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TRUMEDIA –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SAMSUNG TV WITH CAMERA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RHETORIC OF ONE-TO-MANY ETC. – ALLOW OUTSIDE OF ONLINE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3E6BD68-5A82-4EA9-B046-82629CAB8EE0}" type="slidenum">
              <a:rPr lang="en-US" smtClean="0"/>
              <a:pPr/>
              <a:t>19</a:t>
            </a:fld>
            <a:endParaRPr lang="en-US"/>
          </a:p>
        </p:txBody>
      </p:sp>
    </p:spTree>
    <p:extLst>
      <p:ext uri="{BB962C8B-B14F-4D97-AF65-F5344CB8AC3E}">
        <p14:creationId xmlns:p14="http://schemas.microsoft.com/office/powerpoint/2010/main" val="237154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Lab is “physical</a:t>
            </a:r>
            <a:r>
              <a:rPr lang="en-US" baseline="0" dirty="0" smtClean="0"/>
              <a:t> and metaphorical front door to Mediabrands”….</a:t>
            </a:r>
          </a:p>
          <a:p>
            <a:r>
              <a:rPr lang="en-US" baseline="0" dirty="0" smtClean="0"/>
              <a:t>It is also affectionately regarded as MB’s “happiness factory”.</a:t>
            </a:r>
          </a:p>
          <a:p>
            <a:endParaRPr lang="en-US" baseline="0" dirty="0" smtClean="0"/>
          </a:p>
          <a:p>
            <a:r>
              <a:rPr lang="en-US" baseline="0" dirty="0" smtClean="0"/>
              <a:t>(We are working with our technology partners to create an experience in the Lab that rewards happiness….)</a:t>
            </a:r>
            <a:endParaRPr lang="en-US" dirty="0"/>
          </a:p>
        </p:txBody>
      </p:sp>
      <p:sp>
        <p:nvSpPr>
          <p:cNvPr id="4" name="Slide Number Placeholder 3"/>
          <p:cNvSpPr>
            <a:spLocks noGrp="1"/>
          </p:cNvSpPr>
          <p:nvPr>
            <p:ph type="sldNum" sz="quarter" idx="10"/>
          </p:nvPr>
        </p:nvSpPr>
        <p:spPr/>
        <p:txBody>
          <a:bodyPr/>
          <a:lstStyle/>
          <a:p>
            <a:fld id="{63E6BD68-5A82-4EA9-B046-82629CAB8EE0}" type="slidenum">
              <a:rPr lang="en-US" smtClean="0"/>
              <a:pPr/>
              <a:t>2</a:t>
            </a:fld>
            <a:endParaRPr lang="en-US"/>
          </a:p>
        </p:txBody>
      </p:sp>
    </p:spTree>
    <p:extLst>
      <p:ext uri="{BB962C8B-B14F-4D97-AF65-F5344CB8AC3E}">
        <p14:creationId xmlns:p14="http://schemas.microsoft.com/office/powerpoint/2010/main" val="3888100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saves the day”</a:t>
            </a:r>
          </a:p>
          <a:p>
            <a:r>
              <a:rPr lang="en-US" dirty="0" smtClean="0"/>
              <a:t>This is our way of saying</a:t>
            </a:r>
            <a:r>
              <a:rPr lang="en-US" baseline="0" dirty="0" smtClean="0"/>
              <a:t> how important and powerful data has become and to highlight a few ways that it is touching consumers</a:t>
            </a:r>
            <a:endParaRPr lang="en-US" dirty="0"/>
          </a:p>
        </p:txBody>
      </p:sp>
      <p:sp>
        <p:nvSpPr>
          <p:cNvPr id="4" name="Slide Number Placeholder 3"/>
          <p:cNvSpPr>
            <a:spLocks noGrp="1"/>
          </p:cNvSpPr>
          <p:nvPr>
            <p:ph type="sldNum" sz="quarter" idx="10"/>
          </p:nvPr>
        </p:nvSpPr>
        <p:spPr/>
        <p:txBody>
          <a:bodyPr/>
          <a:lstStyle/>
          <a:p>
            <a:fld id="{939763A0-A92A-46AD-A958-A1F6D79E9456}"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a:t>
            </a:r>
            <a:r>
              <a:rPr lang="en-US" baseline="0" dirty="0" smtClean="0"/>
              <a:t>, when channeled appropriately, has become suddenly got so sophisticated that it doesn’t know it’s own strength.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this incident from Target shows, that got coverage on the Colbert Show last week, shows that data is so knowing that it is capable of causing a massive faux pas.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Target’s predictive analytics knows a girl better than her own father, to the point that it </a:t>
            </a:r>
            <a:r>
              <a:rPr lang="en-US" baseline="0" dirty="0" err="1" smtClean="0"/>
              <a:t>outed</a:t>
            </a:r>
            <a:r>
              <a:rPr lang="en-US" baseline="0" dirty="0" smtClean="0"/>
              <a:t> her pregnancy.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new era of data the goal is to learn manners, get subtle, and not come out all guns blazing.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“how could they get their advertisements into expectant mothers’ hands without making it appear they were spying on them? How do you take advantage of someone’s habits without letting them know you’re studying their lives?”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E.G. AS REPORTED ON COLBERT SHOW, TARGET KNEW ABOUT TEENAGE PREGNANCY BEFORE FATHER DID - OUTED PREGNANCY </a:t>
            </a:r>
          </a:p>
          <a:p>
            <a:r>
              <a:rPr lang="en-US" dirty="0" smtClean="0">
                <a:hlinkClick r:id="rId3"/>
              </a:rPr>
              <a:t>http://www.rawstory.com/rs/2012/02/23/colbert-target-knows-what-youre-doing-in-bed/</a:t>
            </a:r>
            <a:endParaRPr lang="en-US" dirty="0" smtClean="0"/>
          </a:p>
          <a:p>
            <a:r>
              <a:rPr lang="en-US" dirty="0" smtClean="0">
                <a:hlinkClick r:id="rId4"/>
              </a:rPr>
              <a:t>http://www.nytimes.com/2012/02/19/magazine/shopping-habits.html?pagewanted=all</a:t>
            </a:r>
            <a:endParaRPr lang="en-US" dirty="0" smtClean="0"/>
          </a:p>
          <a:p>
            <a:endParaRPr lang="en-US" sz="1200" dirty="0" smtClean="0"/>
          </a:p>
          <a:p>
            <a:endParaRPr lang="en-US" dirty="0" smtClean="0"/>
          </a:p>
        </p:txBody>
      </p:sp>
      <p:sp>
        <p:nvSpPr>
          <p:cNvPr id="4" name="Slide Number Placeholder 3"/>
          <p:cNvSpPr>
            <a:spLocks noGrp="1"/>
          </p:cNvSpPr>
          <p:nvPr>
            <p:ph type="sldNum" sz="quarter" idx="10"/>
          </p:nvPr>
        </p:nvSpPr>
        <p:spPr/>
        <p:txBody>
          <a:bodyPr/>
          <a:lstStyle/>
          <a:p>
            <a:fld id="{63E6BD68-5A82-4EA9-B046-82629CAB8EE0}" type="slidenum">
              <a:rPr lang="en-US" smtClean="0"/>
              <a:pPr/>
              <a:t>21</a:t>
            </a:fld>
            <a:endParaRPr lang="en-US" dirty="0"/>
          </a:p>
        </p:txBody>
      </p:sp>
    </p:spTree>
    <p:extLst>
      <p:ext uri="{BB962C8B-B14F-4D97-AF65-F5344CB8AC3E}">
        <p14:creationId xmlns:p14="http://schemas.microsoft.com/office/powerpoint/2010/main" val="3866387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Hardware companies recognizing the value in data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Companies will look to how to monetize that data – more utility-based marketing – here’s a new AC unit that will help you cut your energy bill back by 10% etc.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50% of US will have smart meters in 2016 (Berg)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Siemens' primary interest is in software and services, because </a:t>
            </a:r>
          </a:p>
          <a:p>
            <a:pPr marL="228600" indent="-228600">
              <a:buAutoNum type="alphaLcParenR"/>
            </a:pPr>
            <a:r>
              <a:rPr lang="en-US" dirty="0" smtClean="0"/>
              <a:t>Promise of new gen of products/services/devices</a:t>
            </a:r>
          </a:p>
          <a:p>
            <a:pPr marL="228600" indent="-228600">
              <a:buAutoNum type="alphaLcParenR"/>
            </a:pPr>
            <a:r>
              <a:rPr lang="en-US" dirty="0" smtClean="0"/>
              <a:t>the market's future is in finding ways to monetize big data.</a:t>
            </a:r>
          </a:p>
          <a:p>
            <a:r>
              <a:rPr lang="en-US" dirty="0" smtClean="0"/>
              <a:t> Imagine going online through a </a:t>
            </a:r>
          </a:p>
          <a:p>
            <a:r>
              <a:rPr lang="en-US" dirty="0" smtClean="0"/>
              <a:t>utility's web portal to see a detailed analysis of your electricity bill, only to see an </a:t>
            </a:r>
          </a:p>
          <a:p>
            <a:r>
              <a:rPr lang="en-US" dirty="0" smtClean="0"/>
              <a:t>advertisement for a co-branded utility or AC unit and detailed analytics on the impact of </a:t>
            </a:r>
          </a:p>
          <a:p>
            <a:r>
              <a:rPr lang="en-US" dirty="0" smtClean="0"/>
              <a:t>the new product on your energy bill. Or an EV ad with figures on the trade-off between </a:t>
            </a:r>
          </a:p>
          <a:p>
            <a:r>
              <a:rPr lang="en-US" dirty="0" smtClean="0"/>
              <a:t>charging costs versus gasoline costs. Greater access to information on our electricity use </a:t>
            </a:r>
          </a:p>
          <a:p>
            <a:r>
              <a:rPr lang="en-US" dirty="0" smtClean="0"/>
              <a:t>would impact our buying decisions</a:t>
            </a:r>
          </a:p>
        </p:txBody>
      </p:sp>
      <p:sp>
        <p:nvSpPr>
          <p:cNvPr id="4" name="Slide Number Placeholder 3"/>
          <p:cNvSpPr>
            <a:spLocks noGrp="1"/>
          </p:cNvSpPr>
          <p:nvPr>
            <p:ph type="sldNum" sz="quarter" idx="10"/>
          </p:nvPr>
        </p:nvSpPr>
        <p:spPr/>
        <p:txBody>
          <a:bodyPr/>
          <a:lstStyle/>
          <a:p>
            <a:fld id="{63E6BD68-5A82-4EA9-B046-82629CAB8EE0}" type="slidenum">
              <a:rPr lang="en-US" smtClean="0"/>
              <a:pPr/>
              <a:t>22</a:t>
            </a:fld>
            <a:endParaRPr lang="en-US"/>
          </a:p>
        </p:txBody>
      </p:sp>
    </p:spTree>
    <p:extLst>
      <p:ext uri="{BB962C8B-B14F-4D97-AF65-F5344CB8AC3E}">
        <p14:creationId xmlns:p14="http://schemas.microsoft.com/office/powerpoint/2010/main" val="2350731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half of all devices at CES were Internet connected. </a:t>
            </a:r>
          </a:p>
          <a:p>
            <a:r>
              <a:rPr lang="en-US" dirty="0" smtClean="0"/>
              <a:t>60% were non-traditional computing devices: TVs, cars, refrigerators and washing machines (GSMA)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Lekton-Bold" pitchFamily="50" charset="0"/>
              </a:rPr>
              <a:t>Data is now a serious bullet point when selecting a device</a:t>
            </a:r>
          </a:p>
          <a:p>
            <a:endParaRPr lang="en-US" dirty="0" smtClean="0"/>
          </a:p>
        </p:txBody>
      </p:sp>
      <p:sp>
        <p:nvSpPr>
          <p:cNvPr id="4" name="Slide Number Placeholder 3"/>
          <p:cNvSpPr>
            <a:spLocks noGrp="1"/>
          </p:cNvSpPr>
          <p:nvPr>
            <p:ph type="sldNum" sz="quarter" idx="10"/>
          </p:nvPr>
        </p:nvSpPr>
        <p:spPr/>
        <p:txBody>
          <a:bodyPr/>
          <a:lstStyle/>
          <a:p>
            <a:fld id="{63E6BD68-5A82-4EA9-B046-82629CAB8EE0}" type="slidenum">
              <a:rPr lang="en-US" smtClean="0"/>
              <a:pPr/>
              <a:t>23</a:t>
            </a:fld>
            <a:endParaRPr lang="en-US"/>
          </a:p>
        </p:txBody>
      </p:sp>
    </p:spTree>
    <p:extLst>
      <p:ext uri="{BB962C8B-B14F-4D97-AF65-F5344CB8AC3E}">
        <p14:creationId xmlns:p14="http://schemas.microsoft.com/office/powerpoint/2010/main" val="2350731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Wearable devices are adding value</a:t>
            </a:r>
            <a:r>
              <a:rPr lang="en-US" baseline="0" dirty="0" smtClean="0"/>
              <a:t> to activities that consumers are doing everyday.</a:t>
            </a:r>
          </a:p>
          <a:p>
            <a:r>
              <a:rPr lang="en-US" baseline="0" dirty="0" smtClean="0"/>
              <a:t>Provides valuable insights into daily habits = </a:t>
            </a:r>
            <a:r>
              <a:rPr lang="en-US" baseline="0" dirty="0" err="1" smtClean="0"/>
              <a:t>MotoActv</a:t>
            </a:r>
            <a:r>
              <a:rPr lang="en-US" baseline="0" dirty="0" smtClean="0"/>
              <a:t> takes fitness data and music listening to provide insight into what music you run fastest to</a:t>
            </a:r>
            <a:endParaRPr lang="en-US" dirty="0" smtClean="0"/>
          </a:p>
        </p:txBody>
      </p:sp>
      <p:sp>
        <p:nvSpPr>
          <p:cNvPr id="4" name="Slide Number Placeholder 3"/>
          <p:cNvSpPr>
            <a:spLocks noGrp="1"/>
          </p:cNvSpPr>
          <p:nvPr>
            <p:ph type="sldNum" sz="quarter" idx="10"/>
          </p:nvPr>
        </p:nvSpPr>
        <p:spPr/>
        <p:txBody>
          <a:bodyPr/>
          <a:lstStyle/>
          <a:p>
            <a:fld id="{63E6BD68-5A82-4EA9-B046-82629CAB8EE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Kids</a:t>
            </a:r>
            <a:r>
              <a:rPr lang="en-US" baseline="0" dirty="0" smtClean="0"/>
              <a:t> are choosing toys, or parents on their behalf, based on the value of the data they generate – </a:t>
            </a:r>
            <a:r>
              <a:rPr lang="en-US" baseline="0" dirty="0" err="1" smtClean="0"/>
              <a:t>Geopalz</a:t>
            </a:r>
            <a:r>
              <a:rPr lang="en-US" baseline="0" dirty="0" smtClean="0"/>
              <a:t> pedometer with cloud interface where kids can compete against each other and win prizes.</a:t>
            </a:r>
          </a:p>
          <a:p>
            <a:endParaRPr lang="en-US" baseline="0" dirty="0" smtClean="0"/>
          </a:p>
          <a:p>
            <a:r>
              <a:rPr lang="en-US" baseline="0" dirty="0" smtClean="0"/>
              <a:t>Not quite </a:t>
            </a:r>
            <a:r>
              <a:rPr lang="en-US" baseline="0" dirty="0" err="1" smtClean="0"/>
              <a:t>conkers</a:t>
            </a:r>
            <a:r>
              <a:rPr lang="en-US" baseline="0" dirty="0" smtClean="0"/>
              <a:t>….</a:t>
            </a:r>
          </a:p>
        </p:txBody>
      </p:sp>
      <p:sp>
        <p:nvSpPr>
          <p:cNvPr id="4" name="Slide Number Placeholder 3"/>
          <p:cNvSpPr>
            <a:spLocks noGrp="1"/>
          </p:cNvSpPr>
          <p:nvPr>
            <p:ph type="sldNum" sz="quarter" idx="10"/>
          </p:nvPr>
        </p:nvSpPr>
        <p:spPr/>
        <p:txBody>
          <a:bodyPr/>
          <a:lstStyle/>
          <a:p>
            <a:fld id="{63E6BD68-5A82-4EA9-B046-82629CAB8EE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definition the youth</a:t>
            </a:r>
            <a:r>
              <a:rPr lang="en-US" baseline="0" dirty="0" smtClean="0"/>
              <a:t> of today are the consumers of tomorrow… but w</a:t>
            </a:r>
            <a:r>
              <a:rPr lang="en-US" dirty="0" smtClean="0"/>
              <a:t>e</a:t>
            </a:r>
            <a:r>
              <a:rPr lang="en-US" baseline="0" dirty="0" smtClean="0"/>
              <a:t> wanted to put a spotlight on today’s toddler demographic as we feel that their experience epitomizes the trends we have talked about.</a:t>
            </a:r>
          </a:p>
          <a:p>
            <a:endParaRPr lang="en-US" baseline="0" dirty="0" smtClean="0"/>
          </a:p>
          <a:p>
            <a:r>
              <a:rPr lang="en-US" baseline="0" dirty="0" smtClean="0"/>
              <a:t>Crucially, today’s toddlers don’t think there is anything the least bit odd about any of these trends – not an “inception point in computing” for them.</a:t>
            </a:r>
          </a:p>
          <a:p>
            <a:endParaRPr lang="en-US" dirty="0"/>
          </a:p>
        </p:txBody>
      </p:sp>
      <p:sp>
        <p:nvSpPr>
          <p:cNvPr id="4" name="Slide Number Placeholder 3"/>
          <p:cNvSpPr>
            <a:spLocks noGrp="1"/>
          </p:cNvSpPr>
          <p:nvPr>
            <p:ph type="sldNum" sz="quarter" idx="10"/>
          </p:nvPr>
        </p:nvSpPr>
        <p:spPr/>
        <p:txBody>
          <a:bodyPr/>
          <a:lstStyle/>
          <a:p>
            <a:fld id="{63E6BD68-5A82-4EA9-B046-82629CAB8EE0}" type="slidenum">
              <a:rPr lang="en-US" smtClean="0"/>
              <a:pPr/>
              <a:t>26</a:t>
            </a:fld>
            <a:endParaRPr lang="en-US"/>
          </a:p>
        </p:txBody>
      </p:sp>
    </p:spTree>
    <p:extLst>
      <p:ext uri="{BB962C8B-B14F-4D97-AF65-F5344CB8AC3E}">
        <p14:creationId xmlns:p14="http://schemas.microsoft.com/office/powerpoint/2010/main" val="4066756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http://blog.nielsen.com/nielsenwire/online_mobile/american-families-see-tablets-as-playmate-teacher-and-babysitter/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7 out of 10 kids under age of 12 are using tablets – up from 57% since</a:t>
            </a:r>
            <a:r>
              <a:rPr lang="en-US" sz="1200" baseline="0" dirty="0" smtClean="0"/>
              <a:t> last quarter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Toddlers are highlighting a new standard in computing</a:t>
            </a:r>
            <a:endParaRPr lang="en-US" sz="1200" dirty="0" smtClean="0"/>
          </a:p>
        </p:txBody>
      </p:sp>
      <p:sp>
        <p:nvSpPr>
          <p:cNvPr id="4" name="Slide Number Placeholder 3"/>
          <p:cNvSpPr>
            <a:spLocks noGrp="1"/>
          </p:cNvSpPr>
          <p:nvPr>
            <p:ph type="sldNum" sz="quarter" idx="10"/>
          </p:nvPr>
        </p:nvSpPr>
        <p:spPr/>
        <p:txBody>
          <a:bodyPr/>
          <a:lstStyle/>
          <a:p>
            <a:fld id="{63E6BD68-5A82-4EA9-B046-82629CAB8EE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a:t>
            </a:r>
            <a:r>
              <a:rPr lang="en-US" baseline="0" dirty="0" smtClean="0"/>
              <a:t> “What would you like your computer to do that it doesn’t do now?”</a:t>
            </a:r>
            <a:endParaRPr lang="en-US" dirty="0"/>
          </a:p>
        </p:txBody>
      </p:sp>
      <p:sp>
        <p:nvSpPr>
          <p:cNvPr id="4" name="Slide Number Placeholder 3"/>
          <p:cNvSpPr>
            <a:spLocks noGrp="1"/>
          </p:cNvSpPr>
          <p:nvPr>
            <p:ph type="sldNum" sz="quarter" idx="10"/>
          </p:nvPr>
        </p:nvSpPr>
        <p:spPr/>
        <p:txBody>
          <a:bodyPr/>
          <a:lstStyle/>
          <a:p>
            <a:fld id="{63E6BD68-5A82-4EA9-B046-82629CAB8EE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 surprise perhaps that some of the most impressive innovation is being targeted at kids. </a:t>
            </a:r>
          </a:p>
          <a:p>
            <a:r>
              <a:rPr lang="en-US" baseline="0" dirty="0" smtClean="0"/>
              <a:t>Sesame St/XBL - where home entertainment is set to go.</a:t>
            </a:r>
          </a:p>
          <a:p>
            <a:r>
              <a:rPr lang="en-US" baseline="0" dirty="0" smtClean="0"/>
              <a:t>Interactive, interface-less entertainment.</a:t>
            </a:r>
            <a:endParaRPr lang="en-US" dirty="0"/>
          </a:p>
        </p:txBody>
      </p:sp>
      <p:sp>
        <p:nvSpPr>
          <p:cNvPr id="4" name="Slide Number Placeholder 3"/>
          <p:cNvSpPr>
            <a:spLocks noGrp="1"/>
          </p:cNvSpPr>
          <p:nvPr>
            <p:ph type="sldNum" sz="quarter" idx="10"/>
          </p:nvPr>
        </p:nvSpPr>
        <p:spPr/>
        <p:txBody>
          <a:bodyPr/>
          <a:lstStyle/>
          <a:p>
            <a:fld id="{63E6BD68-5A82-4EA9-B046-82629CAB8EE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E6BD68-5A82-4EA9-B046-82629CAB8EE0}" type="slidenum">
              <a:rPr lang="en-US" smtClean="0"/>
              <a:pPr/>
              <a:t>3</a:t>
            </a:fld>
            <a:endParaRPr lang="en-US"/>
          </a:p>
        </p:txBody>
      </p:sp>
    </p:spTree>
    <p:extLst>
      <p:ext uri="{BB962C8B-B14F-4D97-AF65-F5344CB8AC3E}">
        <p14:creationId xmlns:p14="http://schemas.microsoft.com/office/powerpoint/2010/main" val="1663536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E6BD68-5A82-4EA9-B046-82629CAB8EE0}" type="slidenum">
              <a:rPr lang="en-US" smtClean="0"/>
              <a:pPr/>
              <a:t>30</a:t>
            </a:fld>
            <a:endParaRPr lang="en-US"/>
          </a:p>
        </p:txBody>
      </p:sp>
    </p:spTree>
    <p:extLst>
      <p:ext uri="{BB962C8B-B14F-4D97-AF65-F5344CB8AC3E}">
        <p14:creationId xmlns:p14="http://schemas.microsoft.com/office/powerpoint/2010/main" val="1663536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E6BD68-5A82-4EA9-B046-82629CAB8EE0}" type="slidenum">
              <a:rPr lang="en-US" smtClean="0"/>
              <a:pPr/>
              <a:t>31</a:t>
            </a:fld>
            <a:endParaRPr lang="en-US"/>
          </a:p>
        </p:txBody>
      </p:sp>
    </p:spTree>
    <p:extLst>
      <p:ext uri="{BB962C8B-B14F-4D97-AF65-F5344CB8AC3E}">
        <p14:creationId xmlns:p14="http://schemas.microsoft.com/office/powerpoint/2010/main" val="1663536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E6BD68-5A82-4EA9-B046-82629CAB8EE0}" type="slidenum">
              <a:rPr lang="en-US" smtClean="0"/>
              <a:pPr/>
              <a:t>4</a:t>
            </a:fld>
            <a:endParaRPr lang="en-US"/>
          </a:p>
        </p:txBody>
      </p:sp>
    </p:spTree>
    <p:extLst>
      <p:ext uri="{BB962C8B-B14F-4D97-AF65-F5344CB8AC3E}">
        <p14:creationId xmlns:p14="http://schemas.microsoft.com/office/powerpoint/2010/main" val="1663536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http://www.telegraph.co.uk/technology/news/8848476/Man-gets-smartphone-dock-built-into-prosthetic-arm.html</a:t>
            </a:r>
            <a:endParaRPr lang="en-US" dirty="0"/>
          </a:p>
        </p:txBody>
      </p:sp>
      <p:sp>
        <p:nvSpPr>
          <p:cNvPr id="4" name="Slide Number Placeholder 3"/>
          <p:cNvSpPr>
            <a:spLocks noGrp="1"/>
          </p:cNvSpPr>
          <p:nvPr>
            <p:ph type="sldNum" sz="quarter" idx="10"/>
          </p:nvPr>
        </p:nvSpPr>
        <p:spPr/>
        <p:txBody>
          <a:bodyPr/>
          <a:lstStyle/>
          <a:p>
            <a:fld id="{63E6BD68-5A82-4EA9-B046-82629CAB8EE0}" type="slidenum">
              <a:rPr lang="en-US" smtClean="0"/>
              <a:pPr/>
              <a:t>5</a:t>
            </a:fld>
            <a:endParaRPr lang="en-US"/>
          </a:p>
        </p:txBody>
      </p:sp>
    </p:spTree>
    <p:extLst>
      <p:ext uri="{BB962C8B-B14F-4D97-AF65-F5344CB8AC3E}">
        <p14:creationId xmlns:p14="http://schemas.microsoft.com/office/powerpoint/2010/main" val="1663536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computers learn to understand human language and intention as is, the</a:t>
            </a:r>
            <a:r>
              <a:rPr lang="en-US" baseline="0" dirty="0" smtClean="0"/>
              <a:t> physical components of computing (previously required to translate into computing language) become redundant.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Result is computing seems more natural – not much like computing at all.</a:t>
            </a:r>
          </a:p>
          <a:p>
            <a:endParaRPr lang="en-US" baseline="0" dirty="0" smtClean="0"/>
          </a:p>
        </p:txBody>
      </p:sp>
      <p:sp>
        <p:nvSpPr>
          <p:cNvPr id="4" name="Slide Number Placeholder 3"/>
          <p:cNvSpPr>
            <a:spLocks noGrp="1"/>
          </p:cNvSpPr>
          <p:nvPr>
            <p:ph type="sldNum" sz="quarter" idx="10"/>
          </p:nvPr>
        </p:nvSpPr>
        <p:spPr/>
        <p:txBody>
          <a:bodyPr/>
          <a:lstStyle/>
          <a:p>
            <a:fld id="{63E6BD68-5A82-4EA9-B046-82629CAB8EE0}" type="slidenum">
              <a:rPr lang="en-US" smtClean="0"/>
              <a:pPr/>
              <a:t>6</a:t>
            </a:fld>
            <a:endParaRPr lang="en-US"/>
          </a:p>
        </p:txBody>
      </p:sp>
    </p:spTree>
    <p:extLst>
      <p:ext uri="{BB962C8B-B14F-4D97-AF65-F5344CB8AC3E}">
        <p14:creationId xmlns:p14="http://schemas.microsoft.com/office/powerpoint/2010/main" val="2120773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Touch represents an enormous shift towards natural style of computing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Astonishing YouTube videos showing a Bearded Dragon playing Ant Crusher, shows just how natural and intuitive touch computing is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The majority of Americans will carry a touchscreen with them by year’s end.</a:t>
            </a:r>
          </a:p>
        </p:txBody>
      </p:sp>
      <p:sp>
        <p:nvSpPr>
          <p:cNvPr id="4" name="Slide Number Placeholder 3"/>
          <p:cNvSpPr>
            <a:spLocks noGrp="1"/>
          </p:cNvSpPr>
          <p:nvPr>
            <p:ph type="sldNum" sz="quarter" idx="10"/>
          </p:nvPr>
        </p:nvSpPr>
        <p:spPr/>
        <p:txBody>
          <a:bodyPr/>
          <a:lstStyle/>
          <a:p>
            <a:fld id="{63E6BD68-5A82-4EA9-B046-82629CAB8EE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Through new haptic technology developed by </a:t>
            </a:r>
            <a:r>
              <a:rPr lang="en-US" baseline="0" dirty="0" err="1" smtClean="0"/>
              <a:t>Senseg</a:t>
            </a:r>
            <a:r>
              <a:rPr lang="en-US" baseline="0" dirty="0" smtClean="0"/>
              <a:t>, touch is getting more real as it will be able to simulate the physical and tactile texture of objects in the real world. </a:t>
            </a:r>
          </a:p>
          <a:p>
            <a:pPr marL="0" indent="0">
              <a:buFont typeface="Arial" pitchFamily="34" charset="0"/>
              <a:buNone/>
            </a:pPr>
            <a:endParaRPr lang="en-US" baseline="0" dirty="0" smtClean="0"/>
          </a:p>
          <a:p>
            <a:pPr marL="0" indent="0">
              <a:buFont typeface="Arial" pitchFamily="34" charset="0"/>
              <a:buNone/>
            </a:pPr>
            <a:endParaRPr lang="en-US" baseline="0" dirty="0" smtClean="0"/>
          </a:p>
          <a:p>
            <a:pPr marL="0" indent="0">
              <a:buFont typeface="Arial" pitchFamily="34" charset="0"/>
              <a:buNone/>
            </a:pPr>
            <a:r>
              <a:rPr lang="en-US" dirty="0" smtClean="0">
                <a:hlinkClick r:id="rId3"/>
              </a:rPr>
              <a:t>http://www.google.com/url?sa=t&amp;rct=j&amp;q=&amp;esrc=s&amp;source=web&amp;cd=1&amp;ved=0CD0QFjAA&amp;url=http%3A%2F%2Fwww.theverge.com%2F2011%2F12%2F2%2F2605173%2Fsenseg-tactile-display-technology-tablet-demo-video&amp;ei=ZeZHT5RHwo2xArfa6OoI&amp;usg=AFQjCNFD17eKmz4gXJroDeRZ3WvVd8omGQ&amp;sig2=tbBxaR8m0Ff7I52_Tic4TA</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E6BD68-5A82-4EA9-B046-82629CAB8EE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Arguably more ground-breaking</a:t>
            </a:r>
            <a:r>
              <a:rPr lang="en-US" baseline="0" dirty="0" smtClean="0"/>
              <a:t> is new wave of  and voice computing </a:t>
            </a:r>
          </a:p>
          <a:p>
            <a:r>
              <a:rPr lang="en-US" baseline="0" dirty="0" smtClean="0"/>
              <a:t>enables natural interaction beyond just the fingertips – interact with digital using full range of real world tools.</a:t>
            </a:r>
          </a:p>
          <a:p>
            <a:endParaRPr lang="en-US" baseline="0" dirty="0" smtClean="0"/>
          </a:p>
          <a:p>
            <a:r>
              <a:rPr lang="en-US" baseline="0" dirty="0" smtClean="0"/>
              <a:t>On Feb 1</a:t>
            </a:r>
            <a:r>
              <a:rPr lang="en-US" baseline="30000" dirty="0" smtClean="0"/>
              <a:t>st</a:t>
            </a:r>
            <a:r>
              <a:rPr lang="en-US" baseline="0" dirty="0" smtClean="0"/>
              <a:t>, launch of Windows Kinect sensor –  the product is not so different from original sensor, though it is a signal of intent.</a:t>
            </a:r>
          </a:p>
          <a:p>
            <a:r>
              <a:rPr lang="en-US" baseline="0" dirty="0" smtClean="0"/>
              <a:t>Kinect will ship with Windows 8 and be synonymous with next wave of computing.</a:t>
            </a:r>
          </a:p>
          <a:p>
            <a:endParaRPr lang="en-US" baseline="0" dirty="0" smtClean="0"/>
          </a:p>
        </p:txBody>
      </p:sp>
      <p:sp>
        <p:nvSpPr>
          <p:cNvPr id="4" name="Slide Number Placeholder 3"/>
          <p:cNvSpPr>
            <a:spLocks noGrp="1"/>
          </p:cNvSpPr>
          <p:nvPr>
            <p:ph type="sldNum" sz="quarter" idx="10"/>
          </p:nvPr>
        </p:nvSpPr>
        <p:spPr/>
        <p:txBody>
          <a:bodyPr/>
          <a:lstStyle/>
          <a:p>
            <a:fld id="{63E6BD68-5A82-4EA9-B046-82629CAB8EE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99DC6A-3296-4D4B-8400-945CB11BCD13}" type="datetimeFigureOut">
              <a:rPr lang="en-US" smtClean="0"/>
              <a:pPr/>
              <a:t>8/24/12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35492-BE0F-4348-801F-67070940B449}" type="slidenum">
              <a:rPr lang="en-US" smtClean="0"/>
              <a:pPr/>
              <a:t>‹#›</a:t>
            </a:fld>
            <a:endParaRPr lang="en-US"/>
          </a:p>
        </p:txBody>
      </p:sp>
    </p:spTree>
    <p:extLst>
      <p:ext uri="{BB962C8B-B14F-4D97-AF65-F5344CB8AC3E}">
        <p14:creationId xmlns:p14="http://schemas.microsoft.com/office/powerpoint/2010/main" val="1178311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9DC6A-3296-4D4B-8400-945CB11BCD13}" type="datetimeFigureOut">
              <a:rPr lang="en-US" smtClean="0"/>
              <a:pPr/>
              <a:t>8/24/12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35492-BE0F-4348-801F-67070940B449}" type="slidenum">
              <a:rPr lang="en-US" smtClean="0"/>
              <a:pPr/>
              <a:t>‹#›</a:t>
            </a:fld>
            <a:endParaRPr lang="en-US"/>
          </a:p>
        </p:txBody>
      </p:sp>
    </p:spTree>
    <p:extLst>
      <p:ext uri="{BB962C8B-B14F-4D97-AF65-F5344CB8AC3E}">
        <p14:creationId xmlns:p14="http://schemas.microsoft.com/office/powerpoint/2010/main" val="12806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9DC6A-3296-4D4B-8400-945CB11BCD13}" type="datetimeFigureOut">
              <a:rPr lang="en-US" smtClean="0"/>
              <a:pPr/>
              <a:t>8/24/12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35492-BE0F-4348-801F-67070940B449}" type="slidenum">
              <a:rPr lang="en-US" smtClean="0"/>
              <a:pPr/>
              <a:t>‹#›</a:t>
            </a:fld>
            <a:endParaRPr lang="en-US"/>
          </a:p>
        </p:txBody>
      </p:sp>
    </p:spTree>
    <p:extLst>
      <p:ext uri="{BB962C8B-B14F-4D97-AF65-F5344CB8AC3E}">
        <p14:creationId xmlns:p14="http://schemas.microsoft.com/office/powerpoint/2010/main" val="2519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9DC6A-3296-4D4B-8400-945CB11BCD13}" type="datetimeFigureOut">
              <a:rPr lang="en-US" smtClean="0"/>
              <a:pPr/>
              <a:t>8/24/12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35492-BE0F-4348-801F-67070940B449}" type="slidenum">
              <a:rPr lang="en-US" smtClean="0"/>
              <a:pPr/>
              <a:t>‹#›</a:t>
            </a:fld>
            <a:endParaRPr lang="en-US"/>
          </a:p>
        </p:txBody>
      </p:sp>
    </p:spTree>
    <p:extLst>
      <p:ext uri="{BB962C8B-B14F-4D97-AF65-F5344CB8AC3E}">
        <p14:creationId xmlns:p14="http://schemas.microsoft.com/office/powerpoint/2010/main" val="365464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99DC6A-3296-4D4B-8400-945CB11BCD13}" type="datetimeFigureOut">
              <a:rPr lang="en-US" smtClean="0"/>
              <a:pPr/>
              <a:t>8/24/12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35492-BE0F-4348-801F-67070940B449}" type="slidenum">
              <a:rPr lang="en-US" smtClean="0"/>
              <a:pPr/>
              <a:t>‹#›</a:t>
            </a:fld>
            <a:endParaRPr lang="en-US"/>
          </a:p>
        </p:txBody>
      </p:sp>
    </p:spTree>
    <p:extLst>
      <p:ext uri="{BB962C8B-B14F-4D97-AF65-F5344CB8AC3E}">
        <p14:creationId xmlns:p14="http://schemas.microsoft.com/office/powerpoint/2010/main" val="2477623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99DC6A-3296-4D4B-8400-945CB11BCD13}" type="datetimeFigureOut">
              <a:rPr lang="en-US" smtClean="0"/>
              <a:pPr/>
              <a:t>8/24/12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35492-BE0F-4348-801F-67070940B449}" type="slidenum">
              <a:rPr lang="en-US" smtClean="0"/>
              <a:pPr/>
              <a:t>‹#›</a:t>
            </a:fld>
            <a:endParaRPr lang="en-US"/>
          </a:p>
        </p:txBody>
      </p:sp>
    </p:spTree>
    <p:extLst>
      <p:ext uri="{BB962C8B-B14F-4D97-AF65-F5344CB8AC3E}">
        <p14:creationId xmlns:p14="http://schemas.microsoft.com/office/powerpoint/2010/main" val="116345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99DC6A-3296-4D4B-8400-945CB11BCD13}" type="datetimeFigureOut">
              <a:rPr lang="en-US" smtClean="0"/>
              <a:pPr/>
              <a:t>8/24/12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35492-BE0F-4348-801F-67070940B449}" type="slidenum">
              <a:rPr lang="en-US" smtClean="0"/>
              <a:pPr/>
              <a:t>‹#›</a:t>
            </a:fld>
            <a:endParaRPr lang="en-US"/>
          </a:p>
        </p:txBody>
      </p:sp>
    </p:spTree>
    <p:extLst>
      <p:ext uri="{BB962C8B-B14F-4D97-AF65-F5344CB8AC3E}">
        <p14:creationId xmlns:p14="http://schemas.microsoft.com/office/powerpoint/2010/main" val="4211794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99DC6A-3296-4D4B-8400-945CB11BCD13}" type="datetimeFigureOut">
              <a:rPr lang="en-US" smtClean="0"/>
              <a:pPr/>
              <a:t>8/24/12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35492-BE0F-4348-801F-67070940B449}" type="slidenum">
              <a:rPr lang="en-US" smtClean="0"/>
              <a:pPr/>
              <a:t>‹#›</a:t>
            </a:fld>
            <a:endParaRPr lang="en-US"/>
          </a:p>
        </p:txBody>
      </p:sp>
    </p:spTree>
    <p:extLst>
      <p:ext uri="{BB962C8B-B14F-4D97-AF65-F5344CB8AC3E}">
        <p14:creationId xmlns:p14="http://schemas.microsoft.com/office/powerpoint/2010/main" val="149071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9DC6A-3296-4D4B-8400-945CB11BCD13}" type="datetimeFigureOut">
              <a:rPr lang="en-US" smtClean="0"/>
              <a:pPr/>
              <a:t>8/24/12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35492-BE0F-4348-801F-67070940B449}" type="slidenum">
              <a:rPr lang="en-US" smtClean="0"/>
              <a:pPr/>
              <a:t>‹#›</a:t>
            </a:fld>
            <a:endParaRPr lang="en-US"/>
          </a:p>
        </p:txBody>
      </p:sp>
    </p:spTree>
    <p:extLst>
      <p:ext uri="{BB962C8B-B14F-4D97-AF65-F5344CB8AC3E}">
        <p14:creationId xmlns:p14="http://schemas.microsoft.com/office/powerpoint/2010/main" val="309053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9DC6A-3296-4D4B-8400-945CB11BCD13}" type="datetimeFigureOut">
              <a:rPr lang="en-US" smtClean="0"/>
              <a:pPr/>
              <a:t>8/24/12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35492-BE0F-4348-801F-67070940B449}" type="slidenum">
              <a:rPr lang="en-US" smtClean="0"/>
              <a:pPr/>
              <a:t>‹#›</a:t>
            </a:fld>
            <a:endParaRPr lang="en-US"/>
          </a:p>
        </p:txBody>
      </p:sp>
    </p:spTree>
    <p:extLst>
      <p:ext uri="{BB962C8B-B14F-4D97-AF65-F5344CB8AC3E}">
        <p14:creationId xmlns:p14="http://schemas.microsoft.com/office/powerpoint/2010/main" val="37668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9DC6A-3296-4D4B-8400-945CB11BCD13}" type="datetimeFigureOut">
              <a:rPr lang="en-US" smtClean="0"/>
              <a:pPr/>
              <a:t>8/24/12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35492-BE0F-4348-801F-67070940B449}" type="slidenum">
              <a:rPr lang="en-US" smtClean="0"/>
              <a:pPr/>
              <a:t>‹#›</a:t>
            </a:fld>
            <a:endParaRPr lang="en-US"/>
          </a:p>
        </p:txBody>
      </p:sp>
    </p:spTree>
    <p:extLst>
      <p:ext uri="{BB962C8B-B14F-4D97-AF65-F5344CB8AC3E}">
        <p14:creationId xmlns:p14="http://schemas.microsoft.com/office/powerpoint/2010/main" val="7073626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9DC6A-3296-4D4B-8400-945CB11BCD13}" type="datetimeFigureOut">
              <a:rPr lang="en-US" smtClean="0"/>
              <a:pPr/>
              <a:t>8/24/12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735492-BE0F-4348-801F-67070940B449}" type="slidenum">
              <a:rPr lang="en-US" smtClean="0"/>
              <a:pPr/>
              <a:t>‹#›</a:t>
            </a:fld>
            <a:endParaRPr lang="en-US"/>
          </a:p>
        </p:txBody>
      </p:sp>
    </p:spTree>
    <p:extLst>
      <p:ext uri="{BB962C8B-B14F-4D97-AF65-F5344CB8AC3E}">
        <p14:creationId xmlns:p14="http://schemas.microsoft.com/office/powerpoint/2010/main" val="2441661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emf"/><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PG_LAB_Bla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541" y="3622773"/>
            <a:ext cx="1785496" cy="2265034"/>
          </a:xfrm>
          <a:prstGeom prst="rect">
            <a:avLst/>
          </a:prstGeom>
        </p:spPr>
      </p:pic>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8" t="47791" r="1" b="3882"/>
          <a:stretch/>
        </p:blipFill>
        <p:spPr bwMode="auto">
          <a:xfrm>
            <a:off x="-1" y="3193142"/>
            <a:ext cx="9143999" cy="332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 y="2768223"/>
            <a:ext cx="9144000" cy="93542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r>
              <a:rPr lang="en-US" sz="3600" dirty="0" smtClean="0">
                <a:solidFill>
                  <a:srgbClr val="F5E700"/>
                </a:solidFill>
                <a:latin typeface="Lekton-Bold"/>
              </a:rPr>
              <a:t>IPG MEDIA LAB 2012 TRENDS /</a:t>
            </a:r>
            <a:endParaRPr lang="en-US" sz="3600" dirty="0">
              <a:ln>
                <a:solidFill>
                  <a:schemeClr val="bg1"/>
                </a:solidFill>
              </a:ln>
            </a:endParaRPr>
          </a:p>
        </p:txBody>
      </p:sp>
    </p:spTree>
    <p:extLst>
      <p:ext uri="{BB962C8B-B14F-4D97-AF65-F5344CB8AC3E}">
        <p14:creationId xmlns:p14="http://schemas.microsoft.com/office/powerpoint/2010/main" val="2532011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visualphotos.com/photo/2x2552798/Polar_Bears_Playing_Churchill_Manitoba_Canada_600-00866412.jpg"/>
          <p:cNvPicPr>
            <a:picLocks noChangeAspect="1" noChangeArrowheads="1"/>
          </p:cNvPicPr>
          <p:nvPr/>
        </p:nvPicPr>
        <p:blipFill rotWithShape="1">
          <a:blip r:embed="rId3">
            <a:extLst>
              <a:ext uri="{28A0092B-C50C-407E-A947-70E740481C1C}">
                <a14:useLocalDpi xmlns:a14="http://schemas.microsoft.com/office/drawing/2010/main" val="0"/>
              </a:ext>
            </a:extLst>
          </a:blip>
          <a:srcRect l="4528" t="18303" r="12554" b="4935"/>
          <a:stretch/>
        </p:blipFill>
        <p:spPr bwMode="auto">
          <a:xfrm>
            <a:off x="-14522" y="897094"/>
            <a:ext cx="9187544" cy="595364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 y="0"/>
            <a:ext cx="9144000" cy="897094"/>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21" name="TextBox 20"/>
          <p:cNvSpPr txBox="1"/>
          <p:nvPr/>
        </p:nvSpPr>
        <p:spPr>
          <a:xfrm>
            <a:off x="145796" y="106485"/>
            <a:ext cx="6647974" cy="646331"/>
          </a:xfrm>
          <a:prstGeom prst="rect">
            <a:avLst/>
          </a:prstGeom>
          <a:noFill/>
        </p:spPr>
        <p:txBody>
          <a:bodyPr wrap="none" rtlCol="0">
            <a:spAutoFit/>
          </a:bodyPr>
          <a:lstStyle/>
          <a:p>
            <a:r>
              <a:rPr lang="en-US" sz="3600" dirty="0" smtClean="0">
                <a:solidFill>
                  <a:srgbClr val="F5E700"/>
                </a:solidFill>
                <a:latin typeface="Lekton-Bold"/>
                <a:cs typeface="Lekton-Bold"/>
              </a:rPr>
              <a:t>COMPUTING WITH PERSONALITY /</a:t>
            </a:r>
            <a:endParaRPr lang="en-US" sz="3600" dirty="0">
              <a:solidFill>
                <a:srgbClr val="F5E700"/>
              </a:solidFill>
            </a:endParaRPr>
          </a:p>
        </p:txBody>
      </p:sp>
      <p:sp>
        <p:nvSpPr>
          <p:cNvPr id="5" name="Content Placeholder 2"/>
          <p:cNvSpPr txBox="1">
            <a:spLocks/>
          </p:cNvSpPr>
          <p:nvPr/>
        </p:nvSpPr>
        <p:spPr>
          <a:xfrm>
            <a:off x="3251206" y="1391567"/>
            <a:ext cx="5921816" cy="930720"/>
          </a:xfrm>
          <a:prstGeom prst="rect">
            <a:avLst/>
          </a:prstGeom>
          <a:no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b="1" dirty="0" smtClean="0">
                <a:solidFill>
                  <a:schemeClr val="tx1"/>
                </a:solidFill>
                <a:latin typeface="Lekton-Bold" pitchFamily="50" charset="0"/>
              </a:rPr>
              <a:t>Siri shows promise of computing with personality</a:t>
            </a:r>
          </a:p>
          <a:p>
            <a:pPr algn="l"/>
            <a:endParaRPr lang="en-US" sz="2400" b="1" dirty="0" smtClean="0">
              <a:solidFill>
                <a:schemeClr val="tx1"/>
              </a:solidFill>
              <a:latin typeface="Lekton-Bold" pitchFamily="50" charset="0"/>
            </a:endParaRPr>
          </a:p>
          <a:p>
            <a:pPr algn="l"/>
            <a:endParaRPr lang="en-US" sz="2400" b="1" dirty="0">
              <a:solidFill>
                <a:schemeClr val="tx1"/>
              </a:solidFill>
              <a:latin typeface="Lekton-Bold" pitchFamily="50" charset="0"/>
            </a:endParaRPr>
          </a:p>
        </p:txBody>
      </p:sp>
    </p:spTree>
    <p:extLst>
      <p:ext uri="{BB962C8B-B14F-4D97-AF65-F5344CB8AC3E}">
        <p14:creationId xmlns:p14="http://schemas.microsoft.com/office/powerpoint/2010/main" val="41323156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ark Sky” Reinvents Weather Apps With Hyper-Local Forecasts"/>
          <p:cNvPicPr>
            <a:picLocks noChangeAspect="1" noChangeArrowheads="1"/>
          </p:cNvPicPr>
          <p:nvPr/>
        </p:nvPicPr>
        <p:blipFill rotWithShape="1">
          <a:blip r:embed="rId3">
            <a:extLst>
              <a:ext uri="{28A0092B-C50C-407E-A947-70E740481C1C}">
                <a14:useLocalDpi xmlns:a14="http://schemas.microsoft.com/office/drawing/2010/main" val="0"/>
              </a:ext>
            </a:extLst>
          </a:blip>
          <a:srcRect l="5448" r="18270"/>
          <a:stretch/>
        </p:blipFill>
        <p:spPr bwMode="auto">
          <a:xfrm>
            <a:off x="1" y="0"/>
            <a:ext cx="9144000" cy="68711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1876" y="2753709"/>
            <a:ext cx="4435366" cy="935421"/>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r>
              <a:rPr lang="en-US" sz="3600" dirty="0" smtClean="0">
                <a:solidFill>
                  <a:schemeClr val="tx1"/>
                </a:solidFill>
                <a:latin typeface="Lekton-Bold"/>
                <a:cs typeface="Lekton-Bold"/>
              </a:rPr>
              <a:t>2. DE-OWNERSHIP</a:t>
            </a:r>
            <a:endParaRPr lang="en-US" sz="3600" dirty="0">
              <a:ln>
                <a:solidFill>
                  <a:schemeClr val="bg1"/>
                </a:solidFill>
              </a:ln>
              <a:solidFill>
                <a:schemeClr val="tx1"/>
              </a:solidFill>
            </a:endParaRPr>
          </a:p>
        </p:txBody>
      </p:sp>
      <p:sp>
        <p:nvSpPr>
          <p:cNvPr id="5" name="Rectangle 4"/>
          <p:cNvSpPr/>
          <p:nvPr/>
        </p:nvSpPr>
        <p:spPr>
          <a:xfrm>
            <a:off x="1" y="0"/>
            <a:ext cx="9143998" cy="6858000"/>
          </a:xfrm>
          <a:prstGeom prst="rect">
            <a:avLst/>
          </a:prstGeom>
          <a:noFill/>
          <a:ln w="139700">
            <a:solidFill>
              <a:srgbClr val="FFF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57862" y="2690020"/>
            <a:ext cx="4440352" cy="1066800"/>
          </a:xfrm>
          <a:prstGeom prst="rect">
            <a:avLst/>
          </a:prstGeom>
          <a:noFill/>
          <a:ln w="139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24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lh4.ggpht.com/-7xntQdBynOc/RuQNMDFDohI/AAAAAAAAA7A/aErpOXwtbsc/P90192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 y="-7385"/>
            <a:ext cx="9143487" cy="6857615"/>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p:cNvSpPr txBox="1">
            <a:spLocks/>
          </p:cNvSpPr>
          <p:nvPr/>
        </p:nvSpPr>
        <p:spPr>
          <a:xfrm>
            <a:off x="512" y="1411514"/>
            <a:ext cx="5619238" cy="5714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latin typeface="Lekton-Bold"/>
              <a:cs typeface="Lekton-Bold"/>
            </a:endParaRPr>
          </a:p>
        </p:txBody>
      </p:sp>
      <p:sp>
        <p:nvSpPr>
          <p:cNvPr id="20" name="Rectangle 19"/>
          <p:cNvSpPr/>
          <p:nvPr/>
        </p:nvSpPr>
        <p:spPr>
          <a:xfrm>
            <a:off x="5782687" y="114300"/>
            <a:ext cx="3374013" cy="3683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a:solidFill>
                    <a:schemeClr val="bg1"/>
                  </a:solidFill>
                </a:ln>
              </a:rPr>
              <a:t>De-Ownership</a:t>
            </a:r>
            <a:endParaRPr lang="en-US" dirty="0">
              <a:ln>
                <a:solidFill>
                  <a:schemeClr val="bg1"/>
                </a:solidFill>
              </a:ln>
            </a:endParaRPr>
          </a:p>
        </p:txBody>
      </p:sp>
      <p:sp>
        <p:nvSpPr>
          <p:cNvPr id="13" name="Rectangle 12"/>
          <p:cNvSpPr/>
          <p:nvPr/>
        </p:nvSpPr>
        <p:spPr>
          <a:xfrm>
            <a:off x="-1" y="0"/>
            <a:ext cx="9144000" cy="897094"/>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4" name="TextBox 13"/>
          <p:cNvSpPr txBox="1"/>
          <p:nvPr/>
        </p:nvSpPr>
        <p:spPr>
          <a:xfrm>
            <a:off x="145796" y="106485"/>
            <a:ext cx="8272490" cy="646331"/>
          </a:xfrm>
          <a:prstGeom prst="rect">
            <a:avLst/>
          </a:prstGeom>
          <a:noFill/>
        </p:spPr>
        <p:txBody>
          <a:bodyPr wrap="square" rtlCol="0">
            <a:spAutoFit/>
          </a:bodyPr>
          <a:lstStyle/>
          <a:p>
            <a:r>
              <a:rPr lang="en-US" sz="3600" dirty="0" smtClean="0">
                <a:solidFill>
                  <a:srgbClr val="F5E700"/>
                </a:solidFill>
                <a:latin typeface="Lekton-Bold"/>
                <a:cs typeface="Lekton-Bold"/>
              </a:rPr>
              <a:t>OWNERSHIP GETS REMOTE /</a:t>
            </a:r>
            <a:endParaRPr lang="en-US" sz="3600" dirty="0">
              <a:solidFill>
                <a:srgbClr val="F5E700"/>
              </a:solidFill>
            </a:endParaRPr>
          </a:p>
        </p:txBody>
      </p:sp>
      <p:sp>
        <p:nvSpPr>
          <p:cNvPr id="7" name="Content Placeholder 2"/>
          <p:cNvSpPr txBox="1">
            <a:spLocks/>
          </p:cNvSpPr>
          <p:nvPr/>
        </p:nvSpPr>
        <p:spPr>
          <a:xfrm>
            <a:off x="145796" y="1052290"/>
            <a:ext cx="2985223" cy="1168396"/>
          </a:xfrm>
          <a:prstGeom prst="rect">
            <a:avLst/>
          </a:prstGeom>
          <a:solidFill>
            <a:schemeClr val="bg1"/>
          </a:solid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b="1" dirty="0" smtClean="0">
                <a:solidFill>
                  <a:schemeClr val="tx1"/>
                </a:solidFill>
                <a:latin typeface="Lekton-Bold" pitchFamily="50" charset="0"/>
              </a:rPr>
              <a:t>Diminished ownership rights</a:t>
            </a:r>
          </a:p>
          <a:p>
            <a:pPr algn="l"/>
            <a:endParaRPr lang="en-US" sz="2400" b="1" dirty="0">
              <a:solidFill>
                <a:schemeClr val="tx1"/>
              </a:solidFill>
              <a:latin typeface="Lekton-Bold" pitchFamily="50" charset="0"/>
            </a:endParaRPr>
          </a:p>
          <a:p>
            <a:pPr algn="l"/>
            <a:endParaRPr lang="en-US" sz="2400" b="1" dirty="0">
              <a:solidFill>
                <a:schemeClr val="tx1"/>
              </a:solidFill>
              <a:latin typeface="Lekton-Bold" pitchFamily="50" charset="0"/>
            </a:endParaRPr>
          </a:p>
        </p:txBody>
      </p:sp>
    </p:spTree>
    <p:extLst>
      <p:ext uri="{BB962C8B-B14F-4D97-AF65-F5344CB8AC3E}">
        <p14:creationId xmlns:p14="http://schemas.microsoft.com/office/powerpoint/2010/main" val="29949157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heaccidentalpm.com/wp-content/uploads/2008/10/pd_butler_070726_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368"/>
            <a:ext cx="9144000" cy="686353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83369" y="4217471"/>
            <a:ext cx="4724401" cy="25109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l">
              <a:buFont typeface="Arial" pitchFamily="34" charset="0"/>
              <a:buChar char="•"/>
            </a:pPr>
            <a:endParaRPr lang="en-US" sz="1800" i="1" dirty="0"/>
          </a:p>
        </p:txBody>
      </p:sp>
      <p:sp>
        <p:nvSpPr>
          <p:cNvPr id="11" name="Rectangle 10"/>
          <p:cNvSpPr/>
          <p:nvPr/>
        </p:nvSpPr>
        <p:spPr>
          <a:xfrm>
            <a:off x="4081" y="0"/>
            <a:ext cx="9125403" cy="897094"/>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2" name="TextBox 11"/>
          <p:cNvSpPr txBox="1"/>
          <p:nvPr/>
        </p:nvSpPr>
        <p:spPr>
          <a:xfrm>
            <a:off x="145796" y="106485"/>
            <a:ext cx="8272490" cy="584776"/>
          </a:xfrm>
          <a:prstGeom prst="rect">
            <a:avLst/>
          </a:prstGeom>
          <a:noFill/>
        </p:spPr>
        <p:txBody>
          <a:bodyPr wrap="square" rtlCol="0">
            <a:spAutoFit/>
          </a:bodyPr>
          <a:lstStyle/>
          <a:p>
            <a:r>
              <a:rPr lang="en-US" sz="3200" dirty="0" smtClean="0">
                <a:solidFill>
                  <a:srgbClr val="F5E700"/>
                </a:solidFill>
                <a:latin typeface="Lekton-Bold"/>
                <a:cs typeface="Lekton-Bold"/>
              </a:rPr>
              <a:t>AS-A-SERVICE MODEL HERE TO STAY /</a:t>
            </a:r>
            <a:endParaRPr lang="en-US" sz="3200" dirty="0">
              <a:solidFill>
                <a:srgbClr val="F5E700"/>
              </a:solidFill>
            </a:endParaRPr>
          </a:p>
        </p:txBody>
      </p:sp>
      <p:sp>
        <p:nvSpPr>
          <p:cNvPr id="8" name="Content Placeholder 2"/>
          <p:cNvSpPr txBox="1">
            <a:spLocks/>
          </p:cNvSpPr>
          <p:nvPr/>
        </p:nvSpPr>
        <p:spPr>
          <a:xfrm>
            <a:off x="83371" y="3376550"/>
            <a:ext cx="3394615" cy="2632366"/>
          </a:xfrm>
          <a:prstGeom prst="rect">
            <a:avLst/>
          </a:prstGeom>
          <a:solidFill>
            <a:schemeClr val="bg1"/>
          </a:solid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b="1" dirty="0" smtClean="0">
                <a:solidFill>
                  <a:schemeClr val="tx1"/>
                </a:solidFill>
                <a:latin typeface="Lekton-Bold" pitchFamily="50" charset="0"/>
              </a:rPr>
              <a:t>Netflix no. 1 Internet data usage</a:t>
            </a:r>
          </a:p>
          <a:p>
            <a:pPr algn="l"/>
            <a:r>
              <a:rPr lang="en-US" sz="2000" b="1" dirty="0" smtClean="0">
                <a:solidFill>
                  <a:schemeClr val="tx1"/>
                </a:solidFill>
                <a:latin typeface="Lekton-Bold" pitchFamily="50" charset="0"/>
              </a:rPr>
              <a:t>Kindle </a:t>
            </a:r>
            <a:r>
              <a:rPr lang="en-US" sz="2000" b="1" dirty="0">
                <a:solidFill>
                  <a:schemeClr val="tx1"/>
                </a:solidFill>
                <a:latin typeface="Lekton-Bold" pitchFamily="50" charset="0"/>
              </a:rPr>
              <a:t>Fire revenue from content to grow 173% in </a:t>
            </a:r>
            <a:r>
              <a:rPr lang="en-US" sz="2000" b="1" dirty="0" smtClean="0">
                <a:solidFill>
                  <a:schemeClr val="tx1"/>
                </a:solidFill>
                <a:latin typeface="Lekton-Bold" pitchFamily="50" charset="0"/>
              </a:rPr>
              <a:t>2013</a:t>
            </a:r>
            <a:endParaRPr lang="en-US" sz="2000" b="1" dirty="0">
              <a:solidFill>
                <a:schemeClr val="tx1"/>
              </a:solidFill>
              <a:latin typeface="Lekton-Bold" pitchFamily="50" charset="0"/>
            </a:endParaRPr>
          </a:p>
          <a:p>
            <a:pPr algn="l"/>
            <a:r>
              <a:rPr lang="en-US" sz="2000" b="1" dirty="0" smtClean="0">
                <a:solidFill>
                  <a:schemeClr val="tx1"/>
                </a:solidFill>
                <a:latin typeface="Lekton-Bold" pitchFamily="50" charset="0"/>
              </a:rPr>
              <a:t>23% of Americans will be active Pandora users 2012</a:t>
            </a:r>
            <a:endParaRPr lang="en-US" sz="2400" b="1" dirty="0" smtClean="0">
              <a:solidFill>
                <a:schemeClr val="tx1"/>
              </a:solidFill>
              <a:latin typeface="Lekton-Bold" pitchFamily="50" charset="0"/>
            </a:endParaRPr>
          </a:p>
          <a:p>
            <a:pPr algn="l"/>
            <a:endParaRPr lang="en-US" sz="2000" b="1" dirty="0">
              <a:solidFill>
                <a:schemeClr val="tx1"/>
              </a:solidFill>
              <a:latin typeface="Lekton-Bold" pitchFamily="50" charset="0"/>
            </a:endParaRPr>
          </a:p>
        </p:txBody>
      </p:sp>
      <p:sp>
        <p:nvSpPr>
          <p:cNvPr id="15" name="Content Placeholder 2"/>
          <p:cNvSpPr txBox="1">
            <a:spLocks/>
          </p:cNvSpPr>
          <p:nvPr/>
        </p:nvSpPr>
        <p:spPr>
          <a:xfrm>
            <a:off x="-1165" y="6722712"/>
            <a:ext cx="2976730" cy="299096"/>
          </a:xfrm>
          <a:prstGeom prst="rect">
            <a:avLst/>
          </a:prstGeom>
          <a:no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900" dirty="0" smtClean="0">
                <a:solidFill>
                  <a:schemeClr val="tx1"/>
                </a:solidFill>
                <a:latin typeface="Arial" pitchFamily="34" charset="0"/>
                <a:cs typeface="Arial" pitchFamily="34" charset="0"/>
              </a:rPr>
              <a:t>Sources: </a:t>
            </a:r>
            <a:r>
              <a:rPr lang="en-US" sz="900" dirty="0" err="1" smtClean="0">
                <a:solidFill>
                  <a:schemeClr val="tx1"/>
                </a:solidFill>
                <a:latin typeface="Arial" pitchFamily="34" charset="0"/>
                <a:cs typeface="Arial" pitchFamily="34" charset="0"/>
              </a:rPr>
              <a:t>Sandvine</a:t>
            </a:r>
            <a:r>
              <a:rPr lang="en-US" sz="900" dirty="0" smtClean="0">
                <a:solidFill>
                  <a:schemeClr val="tx1"/>
                </a:solidFill>
                <a:latin typeface="Arial" pitchFamily="34" charset="0"/>
                <a:cs typeface="Arial" pitchFamily="34" charset="0"/>
              </a:rPr>
              <a:t>, Barclays Capital, Magnaglobal</a:t>
            </a:r>
            <a:endParaRPr lang="en-US" sz="9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7136506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hostedmedia.reimanpub.com/TFH/Step-By-Step/FH08APR_REPCOR_01.JPG"/>
          <p:cNvPicPr>
            <a:picLocks noChangeAspect="1" noChangeArrowheads="1"/>
          </p:cNvPicPr>
          <p:nvPr/>
        </p:nvPicPr>
        <p:blipFill rotWithShape="1">
          <a:blip r:embed="rId3">
            <a:extLst>
              <a:ext uri="{28A0092B-C50C-407E-A947-70E740481C1C}">
                <a14:useLocalDpi xmlns:a14="http://schemas.microsoft.com/office/drawing/2010/main" val="0"/>
              </a:ext>
            </a:extLst>
          </a:blip>
          <a:srcRect t="5044"/>
          <a:stretch/>
        </p:blipFill>
        <p:spPr bwMode="auto">
          <a:xfrm>
            <a:off x="5444" y="39686"/>
            <a:ext cx="9138555" cy="684560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data:image/jpeg;base64,/9j/4AAQSkZJRgABAQAAAQABAAD/2wCEAAkGBhISERUUEBQVEhUWFhYVFBQVEhYYFRQUFBQVFBQVFBUXHCYeFxkkGRQVHy8gIycpLCwuFR8xNTAqNSYrLSkBCQoKDgwOGg8PGiolHyQsLDUpLDAsKSwsLywsLCwsLC0sLCwsLSwpLCkpMCwsLCwsLCwsLCksLCwsLCksLCwsKf/AABEIAOQA3gMBIgACEQEDEQH/xAAbAAEAAQUBAAAAAAAAAAAAAAAABgECAwQFB//EAEoQAAIBAgMEBgUHCgQEBwAAAAECAAMRBBIhBQYxURNBYXGBkSIyobHRBxRCUmJywSMzNENTgpKisuEVk9LwFlRz8RckNYOEwsP/xAAaAQEAAwEBAQAAAAAAAAAAAAAAAQIDBAUG/8QAMBEAAgIBAwMCBAUEAwAAAAAAAAECAxEEEiETMUEiUQUUMpFhgaGx0XHh8PEVQlL/2gAMAwEAAhEDEQA/APT95t5uh/J0rGpa5PEIDw062kKxGLeob1HZz9pifLlGLxBqVGc8WYt5m4HlMM+N1WqnfNtvjwjklJyYiInIVEREAREQBEShaQ2l3JSyVlMwlCpgJMnY/Boq/cF5TpJdaAspukTtRb0kr0ku6OOilk5BwQDRLSkoGM1T9zNx9i+IDXiWKiIiAIiIAiIgG7gdr1qJBpuQB9EklT2FeEn2w9tLiKeYeiw0deR5jmDPNJ0Ni7WOHcsLm65SBbmCDr3Hzno6LWSpniT9JeE8M58RE84oIiIAiIgCIlp1lZPCJSyyvGXKkqqy2tiFQXdlUfaYD3zHmTOhJIvCys5lbeXDL+tU/dBb3Caz754YcC57k+Jmy09j7RZG9HaYQqzgHfeh9Wp/Cv8Aql677YflUH7g+Mt8rb/5ZG+J3wIInHp734U/TI70b8AZuUNt4d/VqoezMAfI2lulOPh/YncmbeWWFZlDX1Go5y2UwQzAy8pVHvMrJMLryhpopJZL4lFa8rJMxERAEREAREQBERAEREAREQCjGEEt65nprMZeqWDaCwiMb37YemVp0yUuMzMNDa5AAPVwMiDsSbsSTzJufMz0HeDd8YkAg5XXQEjQg9R+M4uG3Fc/nKigclBJ8za09fT21V1pdmUlFtkXlLSe0NysOPWzv3tb2KJtJuzhR+qXxZj7zNHrK17kdNnnMpaejtsbC/saZ/dmN9kYY/qEHh8Jm9fWvDHTZ57LTJzW3Zw7fQK/dZh7yZz6+5KH1KtRe+zD8JeOupffK/Iq4MjlDF1KeqOyfdYj3TsYLfOumj2qj7Qs3mv4gzUxm52JX1GWoOw5T5Np7ZxMVRq0jaoGQ/aFr93OdUVVd2af7/yUy4no+z976FWwYmk3JuHg3DztOwwuLzxsYpuvWdrYG9T0XVSSaZIBU6gA6EryPdMLdDxmBZW+56Hex7JlllSxGmsUXuJ5BeRfERBUREQBERAEREAREQBBMS2rw8vfICFJZsTFREzSkFwdAmvito0qf5x1Xsvc+Q1mSvWsptq1jYdttPbPNK9RiSXJvfW/PrnXRUrW+exSctpMcTvlRGiBm7bWHtM51TfG/Cn5v/aR6lh3b1VZu5SfdNldiVzwpt42HvM6np6V9X6sz3yOn/xg37Mfxn4S5d7+dPyf+053/DuI+p/Mvxlp2FXH6s+BB9xkdLTP2+/9yN0zt097KX0ldfI/jN2htug/BwOxvR98htbB1F9ZGXvUzBIeiql9JHUaPRb8pjrUFcZWAYHiCAR5GQTD42pT/NsV7AdPLhO1gt6zwrL+8v4r8JhPRWQ5jz+5Kmn3Me1dy0a5oHo2+qblD3da+2aWzNzKgqBqxUKpBsDctbW3DQSW4fEq4zIwYdn48pkkLW3xjsb/AJG1dyl7TPhampHZ7prmXUD6a+PuM5Yhm/ERLgREQBERAEREAREQBLK3DxEvllYae3yMBGalKVa1tBx90x9LYTDeZOWFhG+SpMwPgaZbMUQtzKi8zTTxWPymwFz2ysFJv0hteTdHZpKTkPtJz1gdwmM4tz9I+c0VEim9HalZwenb6zeZlRiX+sfOW6D9yvUR3TNTE7MpP66Ke21j5jWaKbQcdd+8TOm1frDy+EKucXlEuSZzsZumONJrfZbUeYkfxeBqUjZ1I7eo9x4SdU8WreqfDrlKtIMLMAwPURcTpr1lkHifP7lHBPsQ/YFVhXULfXRhzW3XJkTNfD4GnTv0ahb8SOPnM8y1FqtluSCWOBK4c+mvf+BljGXYUXcdlz7LfjMooHRiIlgIiIAiIgCIiAIiIAgiIgGoD7NPKVlay2bsPvEpMmjRFbzVxOBDG97c5sxIWU8oGquzUHG58fhMgwafVEurYhE1dlUfaIHvmjU3jww41VPdc+4TSKsn2yyOEbvzZPqr5CUOET6onPG9OF/afyP8Jno7dw7erVTxa3vtLOq1d0/syN0WZH2anVcdxmrW2afom/ZwM6XSAjTUcwdJZKqySGEcVkIOoIM2sFjmJCtrfgeub1RARYi8w0cGqm4vftM1dkZLlFcYM8pKywzBIFCZs7PXVj4fifwmqzTpYellUDr6+88ZoiDJERBIiIgCIiAIiIAiIgCIiAW1aeYW8u/qmor+fX3zdnM2+lUUmfDgGoBwtckdeUdbAcP+0KG9pEp4MG1NuUqA9M3bqQasfgO0yJ7Q3tr1NEPRLyX1vFvhacR6xYliSxOpJ4k9spee5Toa6+XyznlY2XO5Y3YknmTc+ZlJSLztwZCLykXk4Bnw+Memb02ZO4kezrnd2fvm40rLnH1l0YeHA+yRsmUmNlFdn1IvFtHpmDxqVVzU2DD2jsI4iZ55ng8c9Jg1M5T7CORHWJOdj7aXELp6Lj1lvw7RzE8XU6N1eqPKNoyydFjLYladIsbDxPIfGciRYy4Olma/UOHa39pvylNAoAHASskCIiCRERAEREAREQBERAEREAREQCL7x7miqTVoWWodWQ6LUPO/0W7eB6+cg1WmysVcFWGhUixB7RPYZo7T2JRxFulQMRwYaMOy46uzhPR0+tcPTPlfqUlBM872XsOrX1UZV+u3Dw5yRYbc2iPzjM57DlHkNfbJEcGVACgEDQAWFh3cJjLc9O/SY3ay2b9PC/AKCRyjurhvqH+NvjNLFblUz+bdlPJrMPZYyRXlC0wjqrk+JMttR51tHZNSgbVBoeDDVT4/gZolp6diKKupVwGU8QZANu7K+b1LXujaoTy6we0T2NJqut6Zd/3MpRx2OcTM+CxjUnDobEeRHWD2TPgNh4itboqTEfXIyp/E3HwvJbsfcBFs2JIqn6i3FMd54v7B2GdF19VaxN/kSoM6Oyq/zmmrpop4k9RGhA5m87VKkFFh/vtMqiBQAoAAFgALAAdQA4CVnzsms+lcGgiIlSRERAEREAREQBERAEREAREQBERAEREAQRzia2Pruqjo0zkm1uXbJSy8IGQ4VPqjw090p8zXkfM/Gc7psYfoIOzT/VKHaOIT16VxzX+xM16L8Nfcg6XzNOXtMqMKmnorpwOUEjuJmHAbRWrfLcEcQeq/b4TbmTTi8MkrKREgCIiAIiIAiIgCIiAIiIAiIgCImKtiVXj5dcJN8IGWJpjHk6qjEcxr7hKjaa24Edk0dU14Iyjbiai7TQ85tyji490BERIJExYpbqfSyfaHVMs1nxJZslNTUY6BQCb9wGploRlJ+kg0DQp9dRyef+xMiUm/VVb/AGW/vO0m7m0CLigQORKA+Ra85uKptTbLiaRptzKkHTrHMdovO6dVsVmSePy/hDDRnw66XICsfWtz7+uZbzDiK+VLjXhbxmT/AAnGdF03Rfk8ufNdbZLZr2zX4TlhRZZlxQLomLC1sy384wGCxOIzHD084U2Oq6Ei4vcjqkQpnN7YrkGWCZrio6O6VVysl8w5W4jTTrnV3Y3SONU1arlEDZQFtckWva+gGvKa1aSyyexdyVlvCNDpBzHmJdO7tzcnCUaFV0qPnRCwU1E1I5jLeRrAN6A8ffJ1Olenxlhpp4ZsRETkAiIgCIiAIiIBjxFXKpP+79Uku5e6SMgxOJActqit6oX67DrJ6r6AW8IptFfQ8RPScHS+cbNVKTZc+HCA8jkyEHxBE9n4XXGTcmstF61lmpivlBwdI5FzuBpemgyjuJIuO6WtQwO0hemQKi2N8uWoLH6S/SXz75Ba2y6+HutXDtx9bKSD3MAQRNbC7SNGslWkCjKbkdRHWD2EXBnT85Nz22w4I6j/AOyJ18o2DHQ0hTQZmrWAVRmJKPYCwuZFBgcX/wAtV/yn+E3tp79PXNJuhC9DVWro5N8oIyn0dOPGTvdvbBxVAVSoS7MLA39U242EvOmnV2PktiM5cM8vwvT1jlo0mdh61gTl7+oeJmxitmYykuarQYKOJAuB2kqTaSna29FPAn5vhKQdhq9ybBm9I3tqzG9zym1uxvr85qdFWQU6liVsTla2pFjqDbXrvYzGOi02em36iqjHOM8nn9bG5l9DidLdfhPR9h7HpbPwxqVLB8uaq/X9xewHQDrM4u292kpY/DVEFqdWquZQNFqKc2nINbhzBnR+UmsRhAB9KqoPcAze8CbabTrTKcvKLRW3Lfg49X5Sa5YmnQTJybMWt2kEC/cDJJgcXQ2nhiHXrsyk+lTe2hVvaD/eQCgtlA7BO98mrkV8Qo9XKp8Q7AewmY6PWTuscJ8piEm3h+SNYnY9dalTDqjVDTbXIpPo8Vaw4Agg+M9JOGf/AAzJlbP81y5LHNm6K2W3G9+qR/eTbZwe0TURA5agqspa30jY3APUokqO1j8z+cZRfoelyX0vkzZb29s7NPXXBzSfvkmCSbR5W2FxFFLvRqKt/WZGAueAuRO1u5jMbg1dUwlR87BiTTqC1hbqExbd30fFUTT6EKCynMGLeqb2tlkz3S3jbGJUZkCZGC6MTe636xObT1VdV9OXP+8lIpbsJnm+Mq1q2JqnomFWoWvSCsWU21FrX0Anom4WEenhAtRWRukc5WUg2JFjYyGY3ahw+061VVz5Xf0b24rl1IB5z0DdnbRxVDpSoT0mWwN/Vtrewm2kjBWyefVyWqS3P3PMsdsHEmrUPzes13c36J9bsdb21l9PZ2LAAGFq/wCU/wAJIq/ylursOgUhWK36Q9RI+r2SU7W2waeFOIpKKoCq9iSLo1rm4B4A38Jl8rRbl7m8EKEXlpnlaY1mIVUJcnLlFySeFgON79U2/mWL/wCWq/5T/Cc/B4k06qV8t8tTPa9rkNmteesHbJXB/OKqBT0fSZAesi6re3XcDxnNp9HTYnnwVhHd3Z5kExGYr0D5lsWXI91B1BItpeY6laqty9JlCkBrhhYsMyg34EjUTNj9vPWrVavRlekphLKzWUgABwbakWPnKbQ2y9an0fRZRdSCL39AMq3019Ehf3RMpU6fkrx7mVGuARylZbRWygcgJdPKZIiIgFtRQRY8DNrd3ep8FdHHS0ibgAi6k8Sp4d4P/fmbTayePxkpqfJ1TbD56LuapRWUMVyliASuig68OM9PQV2vM632JipZ9J28Nv8A4JhrUZDyam3vAI9s3qeKweLGUGjX+ycpYeB1E8oo5NVqKFYGxuLG40seRlK1kZWokhwbrlNyD1W7b2nbH4lLdsnEt1X5JDvnuiMMOloXFJjldL3yE8LE8VPDXgbc9JN8nn6Ev36n9U296tcBW6Tj0ev3tLfzWmp8nn6Ev36n9U7oVxhqPT5RdRSnx7EAp1C9aq7esXYnxZiZmwblcZh2Xj0iDzcA+wmZ95NmthMS5Kno6jFka2npG9r8Lgki3dMu6ez2xOLRwD0dIhmbquuqrfmWtpyE8WNNnzXbyYpPOPJMt963R4daoFzSrUnHeH1HiCR4y7eXZ4xuD/IkMTlqU+TW6vEEjvnL+UvHgUadEes7hiPsp8WI8jI9sHeitgvQZelo34XsVJ4lT1dx07p692ohG11z7NG0pLc0+xyBi2T0GVg40sRY3GmoOt56BuBsN6FJ6lUFXqkGx4hFva46iSxNu6Y1+UfCHUpVDfcUnwOacTbm/FXEqaeHQ0kOjMT6bDrFxoo7rmc1UNPpW7N2Si2x5zk5G9m0BiMVVqKboLIp5hdLjvOY+Mn5/wDSf/if/lPNsRhwlKw5i5npdGmX2UFUZicLYAdZ6K1hJ0VvVdkv6ivls852f6niZL/kv/NV/vr/AESEUMZkXKQeJ7JN/kwH5Kv99f6JzfD4tahtr/OStX1IjG3/ANNxX3m/CTb5Of0If9R/eJB95KmXG4nTi7DztJx8nI/8mP8AqP7xOrSJ/Mzf9S1f1/c8/anmeuPttbvztaTncHGithGoVNejuhHOm97f/YeAkFNcLWq3vrUbX99vjOvunj+gxyg6LV9A97H0f5hb96cumt6epafZlIPEjmYfY7HFjCt1Vch7gfSb+AE+MmPyk4/LRp0F0NRrkfZS1h/ER/DOyu74GPOJ6jSy/wDuXy3/AIBaQbenG9Pj361pegP3eP8AOT5Trtj8tTP8X+hdx2Ra9zUpU7ADlpL7RE+aKCIiAIiIBp7U9Tx/Az0jae1Ww2Bp1UAJUUbg8CDlDDs0PGefYmhmUjyivjsVVpLRqVL01tYafR9W5Aubds9PRaqNMJJvl9iYy25JuuDwG0hnt+Ut6VmyVR2MB63frNvZ+52EwzdIFuV1DVHuF7RewB7Z5u2zhxUlT2Sj4Ito9RmHIkn3mdUfiVX1SjyW3+WuSRb872pWHQUDmS96jjgxHBV5i+t+wSQfJ5+hL9+p/VPPcPRpLiKIqW6PMvSX4Zc3pX8J6Ngd4tnUUyUqtNFuTYZrXOpOonVpLurN3SaRMHmW5s4GzN/wuali0NQBmAcAMSATYOp4948p0MT8o+GRLUEdz1LlCKO8/ASN73Ngy1L5nkNy/SZb6klMt7/vTVWiBwA8py366yh7Mp/iV3yXGS2tiKuIqmtX9Y8B1KBwAHUB/eZbQIni2WSslukVLeiXkPIS4CIlAWV6WZSOc6m72+r4VBSr0y6L6jKfSAOttdCPK050WnRp9TOh5iE2nlHW3n31oYmgadNagbMjXYLb0Tc6hjOqPlNw37Or5J/qkTyDkPKMg5Dynb/yliecFt8s5Ott/fajXNAolQdFWWo2YLqq8QLNxnW/8TcN+zreSf6pE8g5DyjIOQ8oXxSxNvHf/PYb5dza3u3npYzohSV1yFicwXXNl4WJ5GcbG11IBVvSBuLe/wB02MYoyN3fjJJu5gtmHD02rmj0truHqkG4Y2uma3C2lpNe7WWb28NFcOTJW+1ymC+cOLHoQ5H2ioIHixHnPLdnqSCzaliSTz5nzvJPvzvPSq0xh8Owe7Auy+rZeCg9etjpynBpJYAcpf4pcpYgnkvZLLLoiJ4xQREQCpEpOvvNsk0azG3oOSynq1NyvePdORNLa3XNwl3RLWHgRETMgREQCyrRDcReY/mKcvaZniSpNdmQYUwig3A1maIkNt9yRERAEREAREQBERAEREAoy3FjNf8Aw9O3zM2YkqTXZkGKlhlXgPjMsRIbb7kiIiAJVVJ4AnuEpJZubsW+arUHokZUB6xcEt3aADxm+nolfYoRJisvBK8VhEqKVqKGU9R945HtkC3k2MlBgKZYgngxBtpfTSIn0PxSuLpc2ufc6LEsZOLERPlzmEREAREQBERAEREAREQBERAEREAREQBERAEREASspEAlm7O7tGooqVLsdDlJGXXmLXPnJgq20GgiJ9hoa4wpi4ruuTqgkkf/2Q=="/>
          <p:cNvSpPr>
            <a:spLocks noChangeAspect="1" noChangeArrowheads="1"/>
          </p:cNvSpPr>
          <p:nvPr/>
        </p:nvSpPr>
        <p:spPr bwMode="auto">
          <a:xfrm>
            <a:off x="63500" y="-1046163"/>
            <a:ext cx="2114550" cy="2171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1" y="0"/>
            <a:ext cx="9144000" cy="1306814"/>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21" name="TextBox 20"/>
          <p:cNvSpPr txBox="1"/>
          <p:nvPr/>
        </p:nvSpPr>
        <p:spPr>
          <a:xfrm>
            <a:off x="92529" y="106485"/>
            <a:ext cx="9080500" cy="1200329"/>
          </a:xfrm>
          <a:prstGeom prst="rect">
            <a:avLst/>
          </a:prstGeom>
          <a:noFill/>
        </p:spPr>
        <p:txBody>
          <a:bodyPr wrap="square" rtlCol="0">
            <a:spAutoFit/>
          </a:bodyPr>
          <a:lstStyle/>
          <a:p>
            <a:r>
              <a:rPr lang="en-US" sz="3600" dirty="0" smtClean="0">
                <a:solidFill>
                  <a:srgbClr val="F5E700"/>
                </a:solidFill>
                <a:latin typeface="Lekton-Bold"/>
                <a:cs typeface="Lekton-Bold"/>
              </a:rPr>
              <a:t>DE-OWNERSHIP MEANS INCREASED RELIANCE ON STREAMING /</a:t>
            </a:r>
            <a:endParaRPr lang="en-US" sz="3600" dirty="0">
              <a:solidFill>
                <a:srgbClr val="F5E700"/>
              </a:solidFill>
            </a:endParaRPr>
          </a:p>
        </p:txBody>
      </p:sp>
      <p:sp>
        <p:nvSpPr>
          <p:cNvPr id="7" name="Content Placeholder 2"/>
          <p:cNvSpPr txBox="1">
            <a:spLocks/>
          </p:cNvSpPr>
          <p:nvPr/>
        </p:nvSpPr>
        <p:spPr>
          <a:xfrm>
            <a:off x="145797" y="1502225"/>
            <a:ext cx="5456718" cy="1224646"/>
          </a:xfrm>
          <a:prstGeom prst="rect">
            <a:avLst/>
          </a:prstGeom>
          <a:solidFill>
            <a:schemeClr val="bg1"/>
          </a:solid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b="1" dirty="0" smtClean="0">
                <a:solidFill>
                  <a:schemeClr val="tx1"/>
                </a:solidFill>
                <a:latin typeface="Lekton-Bold" pitchFamily="50" charset="0"/>
              </a:rPr>
              <a:t>By 2016, 9% of homes will rely on streaming; half will have actively “cut the cord” (Magnaglobal)</a:t>
            </a:r>
            <a:endParaRPr lang="en-US" sz="2400" b="1" dirty="0">
              <a:solidFill>
                <a:schemeClr val="tx1"/>
              </a:solidFill>
              <a:latin typeface="Lekton-Bold" pitchFamily="50" charset="0"/>
            </a:endParaRPr>
          </a:p>
        </p:txBody>
      </p:sp>
      <p:sp>
        <p:nvSpPr>
          <p:cNvPr id="10" name="Right Arrow 9"/>
          <p:cNvSpPr/>
          <p:nvPr/>
        </p:nvSpPr>
        <p:spPr>
          <a:xfrm flipH="1">
            <a:off x="7391399" y="3574226"/>
            <a:ext cx="1752600" cy="12192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latin typeface="Arial" pitchFamily="34" charset="0"/>
                <a:cs typeface="Arial" pitchFamily="34" charset="0"/>
              </a:rPr>
              <a:t>Cut cable</a:t>
            </a:r>
            <a:endParaRPr lang="en-US" sz="1100" dirty="0">
              <a:solidFill>
                <a:schemeClr val="tx1"/>
              </a:solidFill>
              <a:latin typeface="Arial" pitchFamily="34" charset="0"/>
              <a:cs typeface="Arial"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957342"/>
            <a:ext cx="5698685" cy="3587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a:xfrm flipH="1">
            <a:off x="7413167" y="4853327"/>
            <a:ext cx="1752600" cy="12192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latin typeface="Arial" pitchFamily="34" charset="0"/>
                <a:cs typeface="Arial" pitchFamily="34" charset="0"/>
              </a:rPr>
              <a:t>Never had cable </a:t>
            </a:r>
            <a:endParaRPr lang="en-US" sz="11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4350630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988" y="2588422"/>
            <a:ext cx="7886246" cy="1066800"/>
          </a:xfrm>
          <a:prstGeom prst="rect">
            <a:avLst/>
          </a:prstGeom>
          <a:solidFill>
            <a:schemeClr val="accent2"/>
          </a:solidFill>
          <a:ln w="139700">
            <a:solidFill>
              <a:srgbClr val="FFF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5" name="Group 4"/>
          <p:cNvGrpSpPr/>
          <p:nvPr/>
        </p:nvGrpSpPr>
        <p:grpSpPr>
          <a:xfrm>
            <a:off x="24039" y="0"/>
            <a:ext cx="9105447" cy="6858001"/>
            <a:chOff x="24039" y="0"/>
            <a:chExt cx="9105447" cy="6858001"/>
          </a:xfrm>
        </p:grpSpPr>
        <p:grpSp>
          <p:nvGrpSpPr>
            <p:cNvPr id="2" name="Group 1"/>
            <p:cNvGrpSpPr/>
            <p:nvPr/>
          </p:nvGrpSpPr>
          <p:grpSpPr>
            <a:xfrm>
              <a:off x="24039" y="1"/>
              <a:ext cx="4613189" cy="6858000"/>
              <a:chOff x="9525" y="1"/>
              <a:chExt cx="4613189" cy="685800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27" r="53364"/>
              <a:stretch/>
            </p:blipFill>
            <p:spPr bwMode="auto">
              <a:xfrm>
                <a:off x="2167936" y="1"/>
                <a:ext cx="245477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909" r="6181"/>
              <a:stretch/>
            </p:blipFill>
            <p:spPr bwMode="auto">
              <a:xfrm>
                <a:off x="9525" y="1"/>
                <a:ext cx="215841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rot="10800000">
              <a:off x="4435364" y="0"/>
              <a:ext cx="4694122" cy="6858000"/>
              <a:chOff x="9525" y="1"/>
              <a:chExt cx="4492257" cy="6858000"/>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27" r="53364"/>
              <a:stretch/>
            </p:blipFill>
            <p:spPr bwMode="auto">
              <a:xfrm>
                <a:off x="2167936" y="1"/>
                <a:ext cx="233384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909" r="6181"/>
              <a:stretch/>
            </p:blipFill>
            <p:spPr bwMode="auto">
              <a:xfrm>
                <a:off x="9525" y="1"/>
                <a:ext cx="215841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7" name="Rectangle 6"/>
          <p:cNvSpPr/>
          <p:nvPr/>
        </p:nvSpPr>
        <p:spPr>
          <a:xfrm>
            <a:off x="304791" y="2539998"/>
            <a:ext cx="7852232" cy="1306287"/>
          </a:xfrm>
          <a:prstGeom prst="rect">
            <a:avLst/>
          </a:prstGeom>
          <a:solidFill>
            <a:schemeClr val="tx1"/>
          </a:solidFill>
          <a:ln w="1270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3600" dirty="0">
              <a:solidFill>
                <a:srgbClr val="FDFF10"/>
              </a:solidFill>
              <a:latin typeface="Lekton-Bold"/>
              <a:cs typeface="Lekton-Bold"/>
            </a:endParaRPr>
          </a:p>
          <a:p>
            <a:r>
              <a:rPr lang="en-US" sz="3600" b="1" dirty="0" smtClean="0">
                <a:solidFill>
                  <a:srgbClr val="FDFF10"/>
                </a:solidFill>
                <a:latin typeface="Lekton-Bold"/>
                <a:cs typeface="Lekton-Bold"/>
              </a:rPr>
              <a:t>3. BRICK-AND-MORTAR’S DIGITAL LIFE RAFT</a:t>
            </a:r>
            <a:endParaRPr lang="en-US" sz="3600" b="1" dirty="0">
              <a:solidFill>
                <a:srgbClr val="FDFF10"/>
              </a:solidFill>
              <a:latin typeface="Lekton-Bold"/>
              <a:cs typeface="Lekton-Bold"/>
            </a:endParaRPr>
          </a:p>
          <a:p>
            <a:endParaRPr lang="en-US" sz="3600" dirty="0">
              <a:ln>
                <a:solidFill>
                  <a:schemeClr val="bg1"/>
                </a:solidFill>
              </a:ln>
              <a:solidFill>
                <a:srgbClr val="FDFF10"/>
              </a:solidFill>
            </a:endParaRPr>
          </a:p>
        </p:txBody>
      </p:sp>
      <p:sp>
        <p:nvSpPr>
          <p:cNvPr id="12" name="Rectangle 11"/>
          <p:cNvSpPr/>
          <p:nvPr/>
        </p:nvSpPr>
        <p:spPr>
          <a:xfrm>
            <a:off x="1" y="0"/>
            <a:ext cx="9143998" cy="6858000"/>
          </a:xfrm>
          <a:prstGeom prst="rect">
            <a:avLst/>
          </a:prstGeom>
          <a:noFill/>
          <a:ln w="139700">
            <a:solidFill>
              <a:srgbClr val="FFF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900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blog.pubslush.com/wp-content/uploads/2012/01/barcode-e1326138387839.gif"/>
          <p:cNvPicPr>
            <a:picLocks noChangeAspect="1" noChangeArrowheads="1"/>
          </p:cNvPicPr>
          <p:nvPr/>
        </p:nvPicPr>
        <p:blipFill rotWithShape="1">
          <a:blip r:embed="rId3">
            <a:extLst>
              <a:ext uri="{28A0092B-C50C-407E-A947-70E740481C1C}">
                <a14:useLocalDpi xmlns:a14="http://schemas.microsoft.com/office/drawing/2010/main" val="0"/>
              </a:ext>
            </a:extLst>
          </a:blip>
          <a:srcRect r="1572" b="4387"/>
          <a:stretch/>
        </p:blipFill>
        <p:spPr bwMode="auto">
          <a:xfrm>
            <a:off x="1" y="199221"/>
            <a:ext cx="9144000" cy="665813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 y="0"/>
            <a:ext cx="9144000" cy="897094"/>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2" name="TextBox 11"/>
          <p:cNvSpPr txBox="1"/>
          <p:nvPr/>
        </p:nvSpPr>
        <p:spPr>
          <a:xfrm>
            <a:off x="207283" y="106485"/>
            <a:ext cx="9197976" cy="646331"/>
          </a:xfrm>
          <a:prstGeom prst="rect">
            <a:avLst/>
          </a:prstGeom>
          <a:noFill/>
        </p:spPr>
        <p:txBody>
          <a:bodyPr wrap="square" rtlCol="0">
            <a:spAutoFit/>
          </a:bodyPr>
          <a:lstStyle/>
          <a:p>
            <a:r>
              <a:rPr lang="en-US" sz="3600" dirty="0" smtClean="0">
                <a:solidFill>
                  <a:srgbClr val="F5E700"/>
                </a:solidFill>
                <a:latin typeface="Lekton-Bold"/>
                <a:cs typeface="Lekton-Bold"/>
              </a:rPr>
              <a:t>SHOWROOMING /</a:t>
            </a:r>
            <a:endParaRPr lang="en-US" sz="3600" dirty="0">
              <a:solidFill>
                <a:srgbClr val="F5E700"/>
              </a:solidFill>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126" y="4345129"/>
            <a:ext cx="3317875" cy="239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378021" y="1052291"/>
            <a:ext cx="5340603" cy="1734452"/>
          </a:xfrm>
          <a:prstGeom prst="rect">
            <a:avLst/>
          </a:prstGeom>
          <a:solidFill>
            <a:schemeClr val="bg1"/>
          </a:solidFill>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b="1" dirty="0" smtClean="0">
                <a:solidFill>
                  <a:schemeClr val="tx1"/>
                </a:solidFill>
                <a:latin typeface="Lekton-Bold" pitchFamily="50" charset="0"/>
              </a:rPr>
              <a:t>Consumers are using brick-and-mortar stores as “showrooms”</a:t>
            </a:r>
          </a:p>
          <a:p>
            <a:pPr algn="l"/>
            <a:r>
              <a:rPr lang="en-US" sz="2400" b="1" dirty="0" smtClean="0">
                <a:solidFill>
                  <a:schemeClr val="tx1"/>
                </a:solidFill>
                <a:latin typeface="Lekton-Bold" pitchFamily="50" charset="0"/>
              </a:rPr>
              <a:t>25% are using phones to compare prices, 13% end up buying elsewhere (Pew)</a:t>
            </a:r>
            <a:endParaRPr lang="en-US" sz="2400" b="1" dirty="0">
              <a:solidFill>
                <a:schemeClr val="tx1"/>
              </a:solidFill>
              <a:latin typeface="Lekton-Bold" pitchFamily="50" charset="0"/>
            </a:endParaRPr>
          </a:p>
        </p:txBody>
      </p:sp>
    </p:spTree>
    <p:extLst>
      <p:ext uri="{BB962C8B-B14F-4D97-AF65-F5344CB8AC3E}">
        <p14:creationId xmlns:p14="http://schemas.microsoft.com/office/powerpoint/2010/main" val="4410997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0"/>
            <a:ext cx="9144000" cy="897094"/>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2" name="TextBox 11"/>
          <p:cNvSpPr txBox="1"/>
          <p:nvPr/>
        </p:nvSpPr>
        <p:spPr>
          <a:xfrm>
            <a:off x="207283" y="106485"/>
            <a:ext cx="9197976" cy="646331"/>
          </a:xfrm>
          <a:prstGeom prst="rect">
            <a:avLst/>
          </a:prstGeom>
          <a:noFill/>
        </p:spPr>
        <p:txBody>
          <a:bodyPr wrap="square" rtlCol="0">
            <a:spAutoFit/>
          </a:bodyPr>
          <a:lstStyle/>
          <a:p>
            <a:r>
              <a:rPr lang="en-US" sz="3600" dirty="0" smtClean="0">
                <a:solidFill>
                  <a:srgbClr val="F5E700"/>
                </a:solidFill>
                <a:latin typeface="Lekton-Bold"/>
                <a:cs typeface="Lekton-Bold"/>
              </a:rPr>
              <a:t>CATCHING UP TO E-COMMERCE /</a:t>
            </a:r>
            <a:endParaRPr lang="en-US" sz="3600" dirty="0">
              <a:solidFill>
                <a:srgbClr val="F5E700"/>
              </a:solidFill>
            </a:endParaRP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mobihealthnews.com/wp-content/uploads/2009/08/bestbu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21657"/>
            <a:ext cx="5936344" cy="593634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5936342" y="1052291"/>
            <a:ext cx="3207657" cy="2837538"/>
          </a:xfrm>
          <a:prstGeom prst="rect">
            <a:avLst/>
          </a:prstGeom>
          <a:solidFill>
            <a:schemeClr val="bg1"/>
          </a:solid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b="1" dirty="0" smtClean="0">
                <a:solidFill>
                  <a:schemeClr val="tx1"/>
                </a:solidFill>
                <a:latin typeface="Lekton-Bold" pitchFamily="50" charset="0"/>
              </a:rPr>
              <a:t>Best Buy turning “Showrooming” trend to its advantage by embracing physical/digital divide</a:t>
            </a:r>
            <a:endParaRPr lang="en-US" sz="2400" b="1" dirty="0">
              <a:solidFill>
                <a:schemeClr val="tx1"/>
              </a:solidFill>
              <a:latin typeface="Lekton-Bold" pitchFamily="50" charset="0"/>
            </a:endParaRPr>
          </a:p>
        </p:txBody>
      </p:sp>
    </p:spTree>
    <p:extLst>
      <p:ext uri="{BB962C8B-B14F-4D97-AF65-F5344CB8AC3E}">
        <p14:creationId xmlns:p14="http://schemas.microsoft.com/office/powerpoint/2010/main" val="28006889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87" y="0"/>
            <a:ext cx="9139913" cy="68580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1" name="Rectangle 10"/>
          <p:cNvSpPr/>
          <p:nvPr/>
        </p:nvSpPr>
        <p:spPr>
          <a:xfrm>
            <a:off x="-1" y="0"/>
            <a:ext cx="9144000" cy="897094"/>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2" name="TextBox 11"/>
          <p:cNvSpPr txBox="1"/>
          <p:nvPr/>
        </p:nvSpPr>
        <p:spPr>
          <a:xfrm>
            <a:off x="207283" y="106485"/>
            <a:ext cx="9197976" cy="646331"/>
          </a:xfrm>
          <a:prstGeom prst="rect">
            <a:avLst/>
          </a:prstGeom>
          <a:noFill/>
        </p:spPr>
        <p:txBody>
          <a:bodyPr wrap="square" rtlCol="0">
            <a:spAutoFit/>
          </a:bodyPr>
          <a:lstStyle/>
          <a:p>
            <a:r>
              <a:rPr lang="en-US" sz="3600" dirty="0" smtClean="0">
                <a:solidFill>
                  <a:srgbClr val="F5E700"/>
                </a:solidFill>
                <a:latin typeface="Lekton-Bold"/>
                <a:cs typeface="Lekton-Bold"/>
              </a:rPr>
              <a:t>THE REALITY IS MORE NUANCED /</a:t>
            </a:r>
            <a:endParaRPr lang="en-US" sz="3600" dirty="0">
              <a:solidFill>
                <a:srgbClr val="F5E700"/>
              </a:solidFill>
            </a:endParaRP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573" t="21524" r="9761" b="47429"/>
          <a:stretch/>
        </p:blipFill>
        <p:spPr bwMode="auto">
          <a:xfrm>
            <a:off x="4087" y="1638197"/>
            <a:ext cx="9125406" cy="2309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a:off x="207283" y="709301"/>
            <a:ext cx="8922209" cy="1163042"/>
          </a:xfrm>
        </p:spPr>
        <p:txBody>
          <a:bodyPr>
            <a:noAutofit/>
          </a:bodyPr>
          <a:lstStyle/>
          <a:p>
            <a:pPr marL="0" indent="0">
              <a:buNone/>
            </a:pPr>
            <a:r>
              <a:rPr lang="en-US" sz="2400" dirty="0" smtClean="0">
                <a:solidFill>
                  <a:schemeClr val="bg1"/>
                </a:solidFill>
                <a:latin typeface="Lekton-Bold" pitchFamily="50" charset="0"/>
              </a:rPr>
              <a:t>Consumers are checking an average of 10.4 sources to make purchase decisions. (Shopper Sciences)</a:t>
            </a:r>
            <a:endParaRPr lang="en-US" sz="2400" dirty="0">
              <a:solidFill>
                <a:schemeClr val="bg1"/>
              </a:solidFill>
              <a:latin typeface="Lekton-Bold" pitchFamily="50" charset="0"/>
            </a:endParaRPr>
          </a:p>
        </p:txBody>
      </p:sp>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4454" t="2945" r="31611" b="9433"/>
          <a:stretch/>
        </p:blipFill>
        <p:spPr bwMode="auto">
          <a:xfrm>
            <a:off x="58094" y="3831772"/>
            <a:ext cx="3541485" cy="303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3918857" y="4833252"/>
            <a:ext cx="5094518" cy="141608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chemeClr val="bg1"/>
                </a:solidFill>
                <a:latin typeface="Lekton-Bold" pitchFamily="50" charset="0"/>
              </a:rPr>
              <a:t>Physical store is second most important source of influence</a:t>
            </a:r>
          </a:p>
          <a:p>
            <a:pPr marL="0" indent="0">
              <a:buFont typeface="Arial"/>
              <a:buNone/>
            </a:pPr>
            <a:r>
              <a:rPr lang="en-US" sz="2400" dirty="0" smtClean="0">
                <a:solidFill>
                  <a:schemeClr val="bg1"/>
                </a:solidFill>
                <a:latin typeface="Lekton-Bold" pitchFamily="50" charset="0"/>
              </a:rPr>
              <a:t>(Shopper Sciences)</a:t>
            </a:r>
            <a:endParaRPr lang="en-US" sz="2400" dirty="0">
              <a:solidFill>
                <a:schemeClr val="bg1"/>
              </a:solidFill>
              <a:latin typeface="Lekton-Bold" pitchFamily="50" charset="0"/>
            </a:endParaRPr>
          </a:p>
        </p:txBody>
      </p:sp>
    </p:spTree>
    <p:extLst>
      <p:ext uri="{BB962C8B-B14F-4D97-AF65-F5344CB8AC3E}">
        <p14:creationId xmlns:p14="http://schemas.microsoft.com/office/powerpoint/2010/main" val="11885872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5493-planetmc.voxcdn.com/files/resource_media/screenshot/1144/Cookie%20Monster%20Face%20Minecraft_741464.jpg"/>
          <p:cNvPicPr>
            <a:picLocks noChangeAspect="1" noChangeArrowheads="1"/>
          </p:cNvPicPr>
          <p:nvPr/>
        </p:nvPicPr>
        <p:blipFill rotWithShape="1">
          <a:blip r:embed="rId3">
            <a:extLst>
              <a:ext uri="{28A0092B-C50C-407E-A947-70E740481C1C}">
                <a14:useLocalDpi xmlns:a14="http://schemas.microsoft.com/office/drawing/2010/main" val="0"/>
              </a:ext>
            </a:extLst>
          </a:blip>
          <a:srcRect b="10441"/>
          <a:stretch/>
        </p:blipFill>
        <p:spPr bwMode="auto">
          <a:xfrm>
            <a:off x="0" y="-427133"/>
            <a:ext cx="9144000" cy="73069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2474" y="-116056"/>
            <a:ext cx="9405260" cy="897094"/>
            <a:chOff x="-1" y="0"/>
            <a:chExt cx="9405260" cy="897094"/>
          </a:xfrm>
        </p:grpSpPr>
        <p:sp>
          <p:nvSpPr>
            <p:cNvPr id="11" name="Rectangle 10"/>
            <p:cNvSpPr/>
            <p:nvPr/>
          </p:nvSpPr>
          <p:spPr>
            <a:xfrm>
              <a:off x="-1" y="0"/>
              <a:ext cx="9144000" cy="897094"/>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2" name="TextBox 11"/>
            <p:cNvSpPr txBox="1"/>
            <p:nvPr/>
          </p:nvSpPr>
          <p:spPr>
            <a:xfrm>
              <a:off x="207283" y="106485"/>
              <a:ext cx="9197976" cy="646331"/>
            </a:xfrm>
            <a:prstGeom prst="rect">
              <a:avLst/>
            </a:prstGeom>
            <a:noFill/>
          </p:spPr>
          <p:txBody>
            <a:bodyPr wrap="square" rtlCol="0">
              <a:spAutoFit/>
            </a:bodyPr>
            <a:lstStyle/>
            <a:p>
              <a:r>
                <a:rPr lang="en-US" sz="3600" dirty="0" smtClean="0">
                  <a:solidFill>
                    <a:srgbClr val="F5E700"/>
                  </a:solidFill>
                  <a:latin typeface="Lekton-Bold"/>
                  <a:cs typeface="Lekton-Bold"/>
                </a:rPr>
                <a:t>COOKIES FOR THE REAL WORLD /</a:t>
              </a:r>
              <a:endParaRPr lang="en-US" sz="3600" dirty="0">
                <a:solidFill>
                  <a:srgbClr val="F5E700"/>
                </a:solidFill>
              </a:endParaRPr>
            </a:p>
          </p:txBody>
        </p:sp>
      </p:grpSp>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194811" y="2184405"/>
            <a:ext cx="4711018" cy="892624"/>
          </a:xfrm>
          <a:prstGeom prst="rect">
            <a:avLst/>
          </a:prstGeom>
          <a:solidFill>
            <a:schemeClr val="bg1"/>
          </a:solid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b="1" dirty="0" smtClean="0">
                <a:solidFill>
                  <a:schemeClr val="tx1"/>
                </a:solidFill>
                <a:latin typeface="Lekton-Bold" pitchFamily="50" charset="0"/>
              </a:rPr>
              <a:t>New tools allow web-like personalization in the store</a:t>
            </a:r>
            <a:endParaRPr lang="en-US" sz="2400" b="1" dirty="0">
              <a:solidFill>
                <a:schemeClr val="tx1"/>
              </a:solidFill>
              <a:latin typeface="Lekton-Bold" pitchFamily="50" charset="0"/>
            </a:endParaRPr>
          </a:p>
        </p:txBody>
      </p:sp>
    </p:spTree>
    <p:extLst>
      <p:ext uri="{BB962C8B-B14F-4D97-AF65-F5344CB8AC3E}">
        <p14:creationId xmlns:p14="http://schemas.microsoft.com/office/powerpoint/2010/main" val="12025975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37" t="15542" r="16081" b="7704"/>
          <a:stretch/>
        </p:blipFill>
        <p:spPr bwMode="auto">
          <a:xfrm>
            <a:off x="-34571" y="15363"/>
            <a:ext cx="9178571" cy="684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847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vanbredanl.com/uploads/text/file3_Aansprakelijkheid_bestuurders_pensioenfondse_77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266" b="2319"/>
          <a:stretch/>
        </p:blipFill>
        <p:spPr bwMode="auto">
          <a:xfrm>
            <a:off x="63499" y="39687"/>
            <a:ext cx="9075577" cy="68183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294967295"/>
          </p:nvPr>
        </p:nvSpPr>
        <p:spPr>
          <a:xfrm>
            <a:off x="8153400" y="6397875"/>
            <a:ext cx="990600" cy="365125"/>
          </a:xfrm>
        </p:spPr>
        <p:txBody>
          <a:bodyPr/>
          <a:lstStyle/>
          <a:p>
            <a:fld id="{9263C0AA-923A-455B-9ED6-F2F401B05B1E}" type="slidenum">
              <a:rPr lang="en-US" smtClean="0"/>
              <a:pPr/>
              <a:t>20</a:t>
            </a:fld>
            <a:endParaRPr lang="en-US" dirty="0"/>
          </a:p>
        </p:txBody>
      </p:sp>
      <p:sp>
        <p:nvSpPr>
          <p:cNvPr id="2" name="AutoShape 8" descr="data:image/jpeg;base64,/9j/4AAQSkZJRgABAQAAAQABAAD/2wCEAAkGBhISERUUEBQVEhUWFhYVFBQVEhYYFRQUFBQVFBQVFBUXHCYeFxkkGRQVHy8gIycpLCwuFR8xNTAqNSYrLSkBCQoKDgwOGg8PGiolHyQsLDUpLDAsKSwsLywsLCwsLC0sLCwsLSwpLCkpMCwsLCwsLCwsLCksLCwsLCksLCwsKf/AABEIAOQA3gMBIgACEQEDEQH/xAAbAAEAAQUBAAAAAAAAAAAAAAAABgECAwQFB//EAEoQAAIBAgMEBgUHCgQEBwAAAAECAAMRBBIhBQYxURNBYXGBkSIyobHRBxRCUmJywSMzNENTgpKisuEVk9LwFlRz8RckNYOEwsP/xAAaAQEAAwEBAQAAAAAAAAAAAAAAAQIDBAUG/8QAMBEAAgIBAwMCBAUEAwAAAAAAAAECAxEEEiETMUEiUQUUMpFhgaGx0XHh8PEVQlL/2gAMAwEAAhEDEQA/APT95t5uh/J0rGpa5PEIDw062kKxGLeob1HZz9pifLlGLxBqVGc8WYt5m4HlMM+N1WqnfNtvjwjklJyYiInIVEREAREQBEShaQ2l3JSyVlMwlCpgJMnY/Boq/cF5TpJdaAspukTtRb0kr0ku6OOilk5BwQDRLSkoGM1T9zNx9i+IDXiWKiIiAIiIAiIgG7gdr1qJBpuQB9EklT2FeEn2w9tLiKeYeiw0deR5jmDPNJ0Ni7WOHcsLm65SBbmCDr3Hzno6LWSpniT9JeE8M58RE84oIiIAiIgCIlp1lZPCJSyyvGXKkqqy2tiFQXdlUfaYD3zHmTOhJIvCys5lbeXDL+tU/dBb3Caz754YcC57k+Jmy09j7RZG9HaYQqzgHfeh9Wp/Cv8Aql677YflUH7g+Mt8rb/5ZG+J3wIInHp734U/TI70b8AZuUNt4d/VqoezMAfI2lulOPh/YncmbeWWFZlDX1Go5y2UwQzAy8pVHvMrJMLryhpopJZL4lFa8rJMxERAEREAREQBERAEREAREQCjGEEt65nprMZeqWDaCwiMb37YemVp0yUuMzMNDa5AAPVwMiDsSbsSTzJufMz0HeDd8YkAg5XXQEjQg9R+M4uG3Fc/nKigclBJ8za09fT21V1pdmUlFtkXlLSe0NysOPWzv3tb2KJtJuzhR+qXxZj7zNHrK17kdNnnMpaejtsbC/saZ/dmN9kYY/qEHh8Jm9fWvDHTZ57LTJzW3Zw7fQK/dZh7yZz6+5KH1KtRe+zD8JeOupffK/Iq4MjlDF1KeqOyfdYj3TsYLfOumj2qj7Qs3mv4gzUxm52JX1GWoOw5T5Np7ZxMVRq0jaoGQ/aFr93OdUVVd2af7/yUy4no+z976FWwYmk3JuHg3DztOwwuLzxsYpuvWdrYG9T0XVSSaZIBU6gA6EryPdMLdDxmBZW+56Hex7JlllSxGmsUXuJ5BeRfERBUREQBERAEREAREQBBMS2rw8vfICFJZsTFREzSkFwdAmvito0qf5x1Xsvc+Q1mSvWsptq1jYdttPbPNK9RiSXJvfW/PrnXRUrW+exSctpMcTvlRGiBm7bWHtM51TfG/Cn5v/aR6lh3b1VZu5SfdNldiVzwpt42HvM6np6V9X6sz3yOn/xg37Mfxn4S5d7+dPyf+053/DuI+p/Mvxlp2FXH6s+BB9xkdLTP2+/9yN0zt097KX0ldfI/jN2htug/BwOxvR98htbB1F9ZGXvUzBIeiql9JHUaPRb8pjrUFcZWAYHiCAR5GQTD42pT/NsV7AdPLhO1gt6zwrL+8v4r8JhPRWQ5jz+5Kmn3Me1dy0a5oHo2+qblD3da+2aWzNzKgqBqxUKpBsDctbW3DQSW4fEq4zIwYdn48pkkLW3xjsb/AJG1dyl7TPhampHZ7prmXUD6a+PuM5Yhm/ERLgREQBERAEREAREQBLK3DxEvllYae3yMBGalKVa1tBx90x9LYTDeZOWFhG+SpMwPgaZbMUQtzKi8zTTxWPymwFz2ysFJv0hteTdHZpKTkPtJz1gdwmM4tz9I+c0VEim9HalZwenb6zeZlRiX+sfOW6D9yvUR3TNTE7MpP66Ke21j5jWaKbQcdd+8TOm1frDy+EKucXlEuSZzsZumONJrfZbUeYkfxeBqUjZ1I7eo9x4SdU8WreqfDrlKtIMLMAwPURcTpr1lkHifP7lHBPsQ/YFVhXULfXRhzW3XJkTNfD4GnTv0ahb8SOPnM8y1FqtluSCWOBK4c+mvf+BljGXYUXcdlz7LfjMooHRiIlgIiIAiIgCIiAIiIAgiIgGoD7NPKVlay2bsPvEpMmjRFbzVxOBDG97c5sxIWU8oGquzUHG58fhMgwafVEurYhE1dlUfaIHvmjU3jww41VPdc+4TSKsn2yyOEbvzZPqr5CUOET6onPG9OF/afyP8Jno7dw7erVTxa3vtLOq1d0/syN0WZH2anVcdxmrW2afom/ZwM6XSAjTUcwdJZKqySGEcVkIOoIM2sFjmJCtrfgeub1RARYi8w0cGqm4vftM1dkZLlFcYM8pKywzBIFCZs7PXVj4fifwmqzTpYellUDr6+88ZoiDJERBIiIgCIiAIiIAiIgCIiAW1aeYW8u/qmor+fX3zdnM2+lUUmfDgGoBwtckdeUdbAcP+0KG9pEp4MG1NuUqA9M3bqQasfgO0yJ7Q3tr1NEPRLyX1vFvhacR6xYliSxOpJ4k9spee5Toa6+XyznlY2XO5Y3YknmTc+ZlJSLztwZCLykXk4Bnw+Memb02ZO4kezrnd2fvm40rLnH1l0YeHA+yRsmUmNlFdn1IvFtHpmDxqVVzU2DD2jsI4iZ55ng8c9Jg1M5T7CORHWJOdj7aXELp6Lj1lvw7RzE8XU6N1eqPKNoyydFjLYladIsbDxPIfGciRYy4Olma/UOHa39pvylNAoAHASskCIiCRERAEREAREQBERAEREAREQCL7x7miqTVoWWodWQ6LUPO/0W7eB6+cg1WmysVcFWGhUixB7RPYZo7T2JRxFulQMRwYaMOy46uzhPR0+tcPTPlfqUlBM872XsOrX1UZV+u3Dw5yRYbc2iPzjM57DlHkNfbJEcGVACgEDQAWFh3cJjLc9O/SY3ay2b9PC/AKCRyjurhvqH+NvjNLFblUz+bdlPJrMPZYyRXlC0wjqrk+JMttR51tHZNSgbVBoeDDVT4/gZolp6diKKupVwGU8QZANu7K+b1LXujaoTy6we0T2NJqut6Zd/3MpRx2OcTM+CxjUnDobEeRHWD2TPgNh4itboqTEfXIyp/E3HwvJbsfcBFs2JIqn6i3FMd54v7B2GdF19VaxN/kSoM6Oyq/zmmrpop4k9RGhA5m87VKkFFh/vtMqiBQAoAAFgALAAdQA4CVnzsms+lcGgiIlSRERAEREAREQBERAEREAREQBERAEREAQRzia2Pruqjo0zkm1uXbJSy8IGQ4VPqjw090p8zXkfM/Gc7psYfoIOzT/VKHaOIT16VxzX+xM16L8Nfcg6XzNOXtMqMKmnorpwOUEjuJmHAbRWrfLcEcQeq/b4TbmTTi8MkrKREgCIiAIiIAiIgCIiAIiIAiIgCImKtiVXj5dcJN8IGWJpjHk6qjEcxr7hKjaa24Edk0dU14Iyjbiai7TQ85tyji490BERIJExYpbqfSyfaHVMs1nxJZslNTUY6BQCb9wGploRlJ+kg0DQp9dRyef+xMiUm/VVb/AGW/vO0m7m0CLigQORKA+Ra85uKptTbLiaRptzKkHTrHMdovO6dVsVmSePy/hDDRnw66XICsfWtz7+uZbzDiK+VLjXhbxmT/AAnGdF03Rfk8ufNdbZLZr2zX4TlhRZZlxQLomLC1sy384wGCxOIzHD084U2Oq6Ei4vcjqkQpnN7YrkGWCZrio6O6VVysl8w5W4jTTrnV3Y3SONU1arlEDZQFtckWva+gGvKa1aSyyexdyVlvCNDpBzHmJdO7tzcnCUaFV0qPnRCwU1E1I5jLeRrAN6A8ffJ1Olenxlhpp4ZsRETkAiIgCIiAIiIBjxFXKpP+79Uku5e6SMgxOJActqit6oX67DrJ6r6AW8IptFfQ8RPScHS+cbNVKTZc+HCA8jkyEHxBE9n4XXGTcmstF61lmpivlBwdI5FzuBpemgyjuJIuO6WtQwO0hemQKi2N8uWoLH6S/SXz75Ba2y6+HutXDtx9bKSD3MAQRNbC7SNGslWkCjKbkdRHWD2EXBnT85Nz22w4I6j/AOyJ18o2DHQ0hTQZmrWAVRmJKPYCwuZFBgcX/wAtV/yn+E3tp79PXNJuhC9DVWro5N8oIyn0dOPGTvdvbBxVAVSoS7MLA39U242EvOmnV2PktiM5cM8vwvT1jlo0mdh61gTl7+oeJmxitmYykuarQYKOJAuB2kqTaSna29FPAn5vhKQdhq9ybBm9I3tqzG9zym1uxvr85qdFWQU6liVsTla2pFjqDbXrvYzGOi02em36iqjHOM8nn9bG5l9DidLdfhPR9h7HpbPwxqVLB8uaq/X9xewHQDrM4u292kpY/DVEFqdWquZQNFqKc2nINbhzBnR+UmsRhAB9KqoPcAze8CbabTrTKcvKLRW3Lfg49X5Sa5YmnQTJybMWt2kEC/cDJJgcXQ2nhiHXrsyk+lTe2hVvaD/eQCgtlA7BO98mrkV8Qo9XKp8Q7AewmY6PWTuscJ8piEm3h+SNYnY9dalTDqjVDTbXIpPo8Vaw4Agg+M9JOGf/AAzJlbP81y5LHNm6K2W3G9+qR/eTbZwe0TURA5agqspa30jY3APUokqO1j8z+cZRfoelyX0vkzZb29s7NPXXBzSfvkmCSbR5W2FxFFLvRqKt/WZGAueAuRO1u5jMbg1dUwlR87BiTTqC1hbqExbd30fFUTT6EKCynMGLeqb2tlkz3S3jbGJUZkCZGC6MTe636xObT1VdV9OXP+8lIpbsJnm+Mq1q2JqnomFWoWvSCsWU21FrX0Anom4WEenhAtRWRukc5WUg2JFjYyGY3ahw+061VVz5Xf0b24rl1IB5z0DdnbRxVDpSoT0mWwN/Vtrewm2kjBWyefVyWqS3P3PMsdsHEmrUPzes13c36J9bsdb21l9PZ2LAAGFq/wCU/wAJIq/ylursOgUhWK36Q9RI+r2SU7W2waeFOIpKKoCq9iSLo1rm4B4A38Jl8rRbl7m8EKEXlpnlaY1mIVUJcnLlFySeFgON79U2/mWL/wCWq/5T/Cc/B4k06qV8t8tTPa9rkNmteesHbJXB/OKqBT0fSZAesi6re3XcDxnNp9HTYnnwVhHd3Z5kExGYr0D5lsWXI91B1BItpeY6laqty9JlCkBrhhYsMyg34EjUTNj9vPWrVavRlekphLKzWUgABwbakWPnKbQ2y9an0fRZRdSCL39AMq3019Ehf3RMpU6fkrx7mVGuARylZbRWygcgJdPKZIiIgFtRQRY8DNrd3ep8FdHHS0ibgAi6k8Sp4d4P/fmbTayePxkpqfJ1TbD56LuapRWUMVyliASuig68OM9PQV2vM632JipZ9J28Nv8A4JhrUZDyam3vAI9s3qeKweLGUGjX+ycpYeB1E8oo5NVqKFYGxuLG40seRlK1kZWokhwbrlNyD1W7b2nbH4lLdsnEt1X5JDvnuiMMOloXFJjldL3yE8LE8VPDXgbc9JN8nn6Ev36n9U296tcBW6Tj0ev3tLfzWmp8nn6Ev36n9U7oVxhqPT5RdRSnx7EAp1C9aq7esXYnxZiZmwblcZh2Xj0iDzcA+wmZ95NmthMS5Kno6jFka2npG9r8Lgki3dMu6ez2xOLRwD0dIhmbquuqrfmWtpyE8WNNnzXbyYpPOPJMt963R4daoFzSrUnHeH1HiCR4y7eXZ4xuD/IkMTlqU+TW6vEEjvnL+UvHgUadEes7hiPsp8WI8jI9sHeitgvQZelo34XsVJ4lT1dx07p692ohG11z7NG0pLc0+xyBi2T0GVg40sRY3GmoOt56BuBsN6FJ6lUFXqkGx4hFva46iSxNu6Y1+UfCHUpVDfcUnwOacTbm/FXEqaeHQ0kOjMT6bDrFxoo7rmc1UNPpW7N2Si2x5zk5G9m0BiMVVqKboLIp5hdLjvOY+Mn5/wDSf/if/lPNsRhwlKw5i5npdGmX2UFUZicLYAdZ6K1hJ0VvVdkv6ivls852f6niZL/kv/NV/vr/AESEUMZkXKQeJ7JN/kwH5Kv99f6JzfD4tahtr/OStX1IjG3/ANNxX3m/CTb5Of0If9R/eJB95KmXG4nTi7DztJx8nI/8mP8AqP7xOrSJ/Mzf9S1f1/c8/anmeuPttbvztaTncHGithGoVNejuhHOm97f/YeAkFNcLWq3vrUbX99vjOvunj+gxyg6LV9A97H0f5hb96cumt6epafZlIPEjmYfY7HFjCt1Vch7gfSb+AE+MmPyk4/LRp0F0NRrkfZS1h/ER/DOyu74GPOJ6jSy/wDuXy3/AIBaQbenG9Pj361pegP3eP8AOT5Trtj8tTP8X+hdx2Ra9zUpU7ADlpL7RE+aKCIiAIiIBp7U9Tx/Az0jae1Ww2Bp1UAJUUbg8CDlDDs0PGefYmhmUjyivjsVVpLRqVL01tYafR9W5Aubds9PRaqNMJJvl9iYy25JuuDwG0hnt+Ut6VmyVR2MB63frNvZ+52EwzdIFuV1DVHuF7RewB7Z5u2zhxUlT2Sj4Ito9RmHIkn3mdUfiVX1SjyW3+WuSRb872pWHQUDmS96jjgxHBV5i+t+wSQfJ5+hL9+p/VPPcPRpLiKIqW6PMvSX4Zc3pX8J6Ngd4tnUUyUqtNFuTYZrXOpOonVpLurN3SaRMHmW5s4GzN/wuali0NQBmAcAMSATYOp4948p0MT8o+GRLUEdz1LlCKO8/ASN73Ngy1L5nkNy/SZb6klMt7/vTVWiBwA8py366yh7Mp/iV3yXGS2tiKuIqmtX9Y8B1KBwAHUB/eZbQIni2WSslukVLeiXkPIS4CIlAWV6WZSOc6m72+r4VBSr0y6L6jKfSAOttdCPK050WnRp9TOh5iE2nlHW3n31oYmgadNagbMjXYLb0Tc6hjOqPlNw37Or5J/qkTyDkPKMg5Dynb/yliecFt8s5Ott/fajXNAolQdFWWo2YLqq8QLNxnW/8TcN+zreSf6pE8g5DyjIOQ8oXxSxNvHf/PYb5dza3u3npYzohSV1yFicwXXNl4WJ5GcbG11IBVvSBuLe/wB02MYoyN3fjJJu5gtmHD02rmj0truHqkG4Y2uma3C2lpNe7WWb28NFcOTJW+1ymC+cOLHoQ5H2ioIHixHnPLdnqSCzaliSTz5nzvJPvzvPSq0xh8Owe7Auy+rZeCg9etjpynBpJYAcpf4pcpYgnkvZLLLoiJ4xQREQCpEpOvvNsk0azG3oOSynq1NyvePdORNLa3XNwl3RLWHgRETMgREQCyrRDcReY/mKcvaZniSpNdmQYUwig3A1maIkNt9yRERAEREAREQBERAEREAoy3FjNf8Aw9O3zM2YkqTXZkGKlhlXgPjMsRIbb7kiIiAJVVJ4AnuEpJZubsW+arUHokZUB6xcEt3aADxm+nolfYoRJisvBK8VhEqKVqKGU9R945HtkC3k2MlBgKZYgngxBtpfTSIn0PxSuLpc2ufc6LEsZOLERPlzmEREAREQBERAEREAREQBERAEREAREQBERAEREASspEAlm7O7tGooqVLsdDlJGXXmLXPnJgq20GgiJ9hoa4wpi4ruuTqgkkf/2Q=="/>
          <p:cNvSpPr>
            <a:spLocks noChangeAspect="1" noChangeArrowheads="1"/>
          </p:cNvSpPr>
          <p:nvPr/>
        </p:nvSpPr>
        <p:spPr bwMode="auto">
          <a:xfrm>
            <a:off x="63500" y="-1046163"/>
            <a:ext cx="2114550" cy="2171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394721" y="1794639"/>
            <a:ext cx="4206565" cy="707886"/>
          </a:xfrm>
          <a:prstGeom prst="rect">
            <a:avLst/>
          </a:prstGeom>
          <a:solidFill>
            <a:schemeClr val="tx1"/>
          </a:solidFill>
          <a:ln>
            <a:solidFill>
              <a:schemeClr val="tx1"/>
            </a:solidFill>
          </a:ln>
        </p:spPr>
        <p:txBody>
          <a:bodyPr wrap="square" rtlCol="0">
            <a:spAutoFit/>
          </a:bodyPr>
          <a:lstStyle/>
          <a:p>
            <a:r>
              <a:rPr lang="en-US" sz="4000" dirty="0" smtClean="0">
                <a:solidFill>
                  <a:srgbClr val="FBFF20"/>
                </a:solidFill>
                <a:latin typeface="Lekton-Bold"/>
                <a:cs typeface="Lekton-Bold"/>
              </a:rPr>
              <a:t>4. CARPE DATA /</a:t>
            </a:r>
            <a:endParaRPr lang="en-US" sz="4000" dirty="0">
              <a:solidFill>
                <a:srgbClr val="FBFF20"/>
              </a:solidFill>
            </a:endParaRPr>
          </a:p>
        </p:txBody>
      </p:sp>
      <p:sp>
        <p:nvSpPr>
          <p:cNvPr id="8" name="Rectangle 7"/>
          <p:cNvSpPr/>
          <p:nvPr/>
        </p:nvSpPr>
        <p:spPr>
          <a:xfrm>
            <a:off x="1" y="0"/>
            <a:ext cx="9143998" cy="6858000"/>
          </a:xfrm>
          <a:prstGeom prst="rect">
            <a:avLst/>
          </a:prstGeom>
          <a:noFill/>
          <a:ln w="139700">
            <a:solidFill>
              <a:srgbClr val="FFF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43348" y="1765610"/>
            <a:ext cx="4257940" cy="759875"/>
          </a:xfrm>
          <a:prstGeom prst="rect">
            <a:avLst/>
          </a:prstGeom>
          <a:noFill/>
          <a:ln w="139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1154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335032"/>
          </a:xfrm>
          <a:prstGeom prst="rect">
            <a:avLst/>
          </a:prstGeom>
          <a:solidFill>
            <a:srgbClr val="0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9" name="TextBox 8"/>
          <p:cNvSpPr txBox="1"/>
          <p:nvPr/>
        </p:nvSpPr>
        <p:spPr>
          <a:xfrm>
            <a:off x="250130" y="112810"/>
            <a:ext cx="8893870" cy="1200329"/>
          </a:xfrm>
          <a:prstGeom prst="rect">
            <a:avLst/>
          </a:prstGeom>
          <a:noFill/>
        </p:spPr>
        <p:txBody>
          <a:bodyPr wrap="square" rtlCol="0">
            <a:spAutoFit/>
          </a:bodyPr>
          <a:lstStyle/>
          <a:p>
            <a:r>
              <a:rPr lang="en-US" sz="3600" dirty="0" smtClean="0">
                <a:solidFill>
                  <a:srgbClr val="F5E700"/>
                </a:solidFill>
                <a:latin typeface="Lekton-Bold"/>
                <a:cs typeface="Lekton-Bold"/>
              </a:rPr>
              <a:t>DATA NEEDS TO KNOW ITS OWN STRENGTH /</a:t>
            </a:r>
            <a:endParaRPr lang="en-US" sz="3600" dirty="0">
              <a:solidFill>
                <a:srgbClr val="F5E700"/>
              </a:solidFill>
              <a:latin typeface="Lekton-Bold"/>
              <a:cs typeface="Lekton-Bold"/>
            </a:endParaRPr>
          </a:p>
        </p:txBody>
      </p:sp>
      <p:pic>
        <p:nvPicPr>
          <p:cNvPr id="3" name="Picture 2"/>
          <p:cNvPicPr>
            <a:picLocks noChangeAspect="1"/>
          </p:cNvPicPr>
          <p:nvPr/>
        </p:nvPicPr>
        <p:blipFill>
          <a:blip r:embed="rId3"/>
          <a:stretch>
            <a:fillRect/>
          </a:stretch>
        </p:blipFill>
        <p:spPr>
          <a:xfrm>
            <a:off x="119138" y="3047997"/>
            <a:ext cx="8639870" cy="3718425"/>
          </a:xfrm>
          <a:prstGeom prst="rect">
            <a:avLst/>
          </a:prstGeom>
        </p:spPr>
      </p:pic>
      <p:sp>
        <p:nvSpPr>
          <p:cNvPr id="4" name="TextBox 3"/>
          <p:cNvSpPr txBox="1"/>
          <p:nvPr/>
        </p:nvSpPr>
        <p:spPr>
          <a:xfrm>
            <a:off x="142775" y="1728579"/>
            <a:ext cx="9001225" cy="1846659"/>
          </a:xfrm>
          <a:prstGeom prst="rect">
            <a:avLst/>
          </a:prstGeom>
          <a:noFill/>
        </p:spPr>
        <p:txBody>
          <a:bodyPr wrap="square" rtlCol="0">
            <a:spAutoFit/>
          </a:bodyPr>
          <a:lstStyle/>
          <a:p>
            <a:r>
              <a:rPr lang="en-US" dirty="0" smtClean="0"/>
              <a:t>“How </a:t>
            </a:r>
            <a:r>
              <a:rPr lang="en-US" dirty="0"/>
              <a:t>could they get their advertisements into expectant mothers’ hands without making it appear they were spying on them? How do you take advantage of someone’s habits without letting them know you’re studying their lives?”</a:t>
            </a:r>
          </a:p>
          <a:p>
            <a:r>
              <a:rPr lang="en-US" dirty="0" smtClean="0"/>
              <a:t>                                                                                                                        -- Andrew Pole, Target </a:t>
            </a:r>
          </a:p>
          <a:p>
            <a:r>
              <a:rPr lang="en-US" dirty="0"/>
              <a:t>	</a:t>
            </a:r>
            <a:r>
              <a:rPr lang="en-US" dirty="0" smtClean="0"/>
              <a:t>													Guest Marketing Analyst</a:t>
            </a:r>
          </a:p>
          <a:p>
            <a:endParaRPr lang="en-US" sz="2400" dirty="0"/>
          </a:p>
        </p:txBody>
      </p:sp>
    </p:spTree>
    <p:extLst>
      <p:ext uri="{BB962C8B-B14F-4D97-AF65-F5344CB8AC3E}">
        <p14:creationId xmlns:p14="http://schemas.microsoft.com/office/powerpoint/2010/main" val="33880002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851825"/>
            <a:ext cx="9144000" cy="5747341"/>
          </a:xfrm>
          <a:prstGeom prst="rect">
            <a:avLst/>
          </a:prstGeom>
        </p:spPr>
      </p:pic>
      <p:sp>
        <p:nvSpPr>
          <p:cNvPr id="15" name="Title 1"/>
          <p:cNvSpPr txBox="1">
            <a:spLocks/>
          </p:cNvSpPr>
          <p:nvPr/>
        </p:nvSpPr>
        <p:spPr>
          <a:xfrm>
            <a:off x="1" y="5822660"/>
            <a:ext cx="9144000" cy="18879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smtClean="0">
              <a:latin typeface="Lekton-Bold"/>
              <a:cs typeface="Lekton-Bold"/>
            </a:endParaRPr>
          </a:p>
          <a:p>
            <a:pPr algn="l"/>
            <a:endParaRPr lang="en-US" sz="2000" dirty="0">
              <a:latin typeface="Lekton-Bold"/>
              <a:cs typeface="Lekton-Bold"/>
            </a:endParaRPr>
          </a:p>
        </p:txBody>
      </p:sp>
      <p:sp>
        <p:nvSpPr>
          <p:cNvPr id="7" name="Rectangle 6"/>
          <p:cNvSpPr/>
          <p:nvPr/>
        </p:nvSpPr>
        <p:spPr>
          <a:xfrm>
            <a:off x="0" y="0"/>
            <a:ext cx="9144000" cy="1142769"/>
          </a:xfrm>
          <a:prstGeom prst="rect">
            <a:avLst/>
          </a:prstGeom>
          <a:solidFill>
            <a:srgbClr val="0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8" name="TextBox 17"/>
          <p:cNvSpPr txBox="1"/>
          <p:nvPr/>
        </p:nvSpPr>
        <p:spPr>
          <a:xfrm>
            <a:off x="194962" y="65551"/>
            <a:ext cx="8542638" cy="1077218"/>
          </a:xfrm>
          <a:prstGeom prst="rect">
            <a:avLst/>
          </a:prstGeom>
          <a:noFill/>
        </p:spPr>
        <p:txBody>
          <a:bodyPr wrap="square" rtlCol="0">
            <a:spAutoFit/>
          </a:bodyPr>
          <a:lstStyle/>
          <a:p>
            <a:r>
              <a:rPr lang="en-US" sz="3200" dirty="0">
                <a:solidFill>
                  <a:schemeClr val="accent2"/>
                </a:solidFill>
                <a:latin typeface="Lekton-Bold"/>
                <a:cs typeface="Lekton-Bold"/>
              </a:rPr>
              <a:t>HARDWARE COMPANIES </a:t>
            </a:r>
            <a:r>
              <a:rPr lang="en-US" sz="3200" dirty="0" smtClean="0">
                <a:solidFill>
                  <a:schemeClr val="accent2"/>
                </a:solidFill>
                <a:latin typeface="Lekton-Bold"/>
                <a:cs typeface="Lekton-Bold"/>
              </a:rPr>
              <a:t>BECOMING DATA COMPANIES /</a:t>
            </a:r>
            <a:endParaRPr lang="en-US" sz="3200" dirty="0">
              <a:solidFill>
                <a:schemeClr val="accent2"/>
              </a:solidFill>
              <a:latin typeface="Lekton-Bold"/>
              <a:cs typeface="Lekton-Bold"/>
            </a:endParaRPr>
          </a:p>
        </p:txBody>
      </p:sp>
      <p:sp>
        <p:nvSpPr>
          <p:cNvPr id="6" name="Content Placeholder 2"/>
          <p:cNvSpPr txBox="1">
            <a:spLocks/>
          </p:cNvSpPr>
          <p:nvPr/>
        </p:nvSpPr>
        <p:spPr>
          <a:xfrm>
            <a:off x="1" y="1473215"/>
            <a:ext cx="4711018" cy="1502214"/>
          </a:xfrm>
          <a:prstGeom prst="rect">
            <a:avLst/>
          </a:prstGeom>
          <a:solidFill>
            <a:schemeClr val="bg1"/>
          </a:solidFill>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b="1" dirty="0">
                <a:solidFill>
                  <a:schemeClr val="tx1"/>
                </a:solidFill>
                <a:latin typeface="Lekton-Bold" pitchFamily="50" charset="0"/>
              </a:rPr>
              <a:t>Siemens invested in </a:t>
            </a:r>
            <a:r>
              <a:rPr lang="en-US" sz="2400" b="1" dirty="0" smtClean="0">
                <a:solidFill>
                  <a:schemeClr val="tx1"/>
                </a:solidFill>
                <a:latin typeface="Lekton-Bold" pitchFamily="50" charset="0"/>
              </a:rPr>
              <a:t>cloud-based energy platform, Tendril</a:t>
            </a:r>
            <a:r>
              <a:rPr lang="en-US" sz="2400" b="1" dirty="0">
                <a:solidFill>
                  <a:schemeClr val="tx1"/>
                </a:solidFill>
                <a:latin typeface="Lekton-Bold" pitchFamily="50" charset="0"/>
              </a:rPr>
              <a:t>, </a:t>
            </a:r>
            <a:r>
              <a:rPr lang="en-US" sz="2400" b="1" dirty="0" smtClean="0">
                <a:solidFill>
                  <a:schemeClr val="tx1"/>
                </a:solidFill>
                <a:latin typeface="Lekton-Bold" pitchFamily="50" charset="0"/>
              </a:rPr>
              <a:t>for </a:t>
            </a:r>
            <a:r>
              <a:rPr lang="en-US" sz="2400" b="1" dirty="0">
                <a:solidFill>
                  <a:schemeClr val="tx1"/>
                </a:solidFill>
                <a:latin typeface="Lekton-Bold" pitchFamily="50" charset="0"/>
              </a:rPr>
              <a:t>promise of a “new generation of products, applications and devices.”</a:t>
            </a:r>
          </a:p>
        </p:txBody>
      </p:sp>
    </p:spTree>
    <p:extLst>
      <p:ext uri="{BB962C8B-B14F-4D97-AF65-F5344CB8AC3E}">
        <p14:creationId xmlns:p14="http://schemas.microsoft.com/office/powerpoint/2010/main" val="10155782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8313" y="2264229"/>
            <a:ext cx="4188579" cy="3730172"/>
          </a:xfrm>
          <a:prstGeom prst="rect">
            <a:avLst/>
          </a:prstGeom>
        </p:spPr>
      </p:pic>
      <p:sp>
        <p:nvSpPr>
          <p:cNvPr id="18" name="Rectangle 17"/>
          <p:cNvSpPr/>
          <p:nvPr/>
        </p:nvSpPr>
        <p:spPr>
          <a:xfrm>
            <a:off x="-353" y="0"/>
            <a:ext cx="9144354" cy="860778"/>
          </a:xfrm>
          <a:prstGeom prst="rect">
            <a:avLst/>
          </a:prstGeom>
          <a:solidFill>
            <a:srgbClr val="0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sz="1200" dirty="0"/>
          </a:p>
        </p:txBody>
      </p:sp>
      <p:sp>
        <p:nvSpPr>
          <p:cNvPr id="19" name="TextBox 18"/>
          <p:cNvSpPr txBox="1"/>
          <p:nvPr/>
        </p:nvSpPr>
        <p:spPr>
          <a:xfrm>
            <a:off x="161098" y="149814"/>
            <a:ext cx="8802410" cy="523220"/>
          </a:xfrm>
          <a:prstGeom prst="rect">
            <a:avLst/>
          </a:prstGeom>
          <a:noFill/>
        </p:spPr>
        <p:txBody>
          <a:bodyPr wrap="none" rtlCol="0">
            <a:spAutoFit/>
          </a:bodyPr>
          <a:lstStyle/>
          <a:p>
            <a:r>
              <a:rPr lang="en-US" sz="2800" dirty="0" smtClean="0">
                <a:solidFill>
                  <a:srgbClr val="F5E700"/>
                </a:solidFill>
                <a:latin typeface="Lekton-Bold"/>
                <a:cs typeface="Lekton-Bold"/>
              </a:rPr>
              <a:t>DATA IS BULLET POINT WHEN BUYING PRODUCT/</a:t>
            </a:r>
            <a:endParaRPr lang="en-US" sz="2800" dirty="0">
              <a:solidFill>
                <a:srgbClr val="F5E700"/>
              </a:solidFill>
              <a:latin typeface="Lekton-Bold"/>
              <a:cs typeface="Lekton-Bold"/>
            </a:endParaRPr>
          </a:p>
        </p:txBody>
      </p:sp>
      <p:sp>
        <p:nvSpPr>
          <p:cNvPr id="5" name="Content Placeholder 2"/>
          <p:cNvSpPr txBox="1">
            <a:spLocks/>
          </p:cNvSpPr>
          <p:nvPr/>
        </p:nvSpPr>
        <p:spPr>
          <a:xfrm>
            <a:off x="393322" y="991403"/>
            <a:ext cx="7691135" cy="1011567"/>
          </a:xfrm>
          <a:prstGeom prst="rect">
            <a:avLst/>
          </a:prstGeom>
          <a:solidFill>
            <a:schemeClr val="bg1"/>
          </a:solidFill>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b="1" dirty="0" smtClean="0">
                <a:solidFill>
                  <a:schemeClr val="tx1"/>
                </a:solidFill>
                <a:latin typeface="Lekton-Bold" pitchFamily="50" charset="0"/>
              </a:rPr>
              <a:t>60% of connected devices at CES were non-traditional.</a:t>
            </a:r>
          </a:p>
          <a:p>
            <a:pPr algn="l"/>
            <a:r>
              <a:rPr lang="en-US" sz="2400" b="1" dirty="0" smtClean="0">
                <a:solidFill>
                  <a:schemeClr val="tx1"/>
                </a:solidFill>
                <a:latin typeface="Lekton-Bold" pitchFamily="50" charset="0"/>
              </a:rPr>
              <a:t>By the end of the year, 11.6M homes will have connected appliances (Magnaglobal).</a:t>
            </a:r>
            <a:endParaRPr lang="en-US" sz="2400" b="1" dirty="0">
              <a:solidFill>
                <a:schemeClr val="tx1"/>
              </a:solidFill>
              <a:latin typeface="Lekton-Bold" pitchFamily="50" charset="0"/>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8601"/>
          <a:stretch/>
        </p:blipFill>
        <p:spPr bwMode="auto">
          <a:xfrm>
            <a:off x="4155021" y="2264228"/>
            <a:ext cx="4995179" cy="335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6758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403"/>
            <a:ext cx="9144000" cy="920045"/>
          </a:xfrm>
          <a:prstGeom prst="rect">
            <a:avLst/>
          </a:prstGeom>
          <a:solidFill>
            <a:srgbClr val="0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6" name="Title 1"/>
          <p:cNvSpPr txBox="1">
            <a:spLocks/>
          </p:cNvSpPr>
          <p:nvPr/>
        </p:nvSpPr>
        <p:spPr>
          <a:xfrm>
            <a:off x="107157" y="-25700"/>
            <a:ext cx="10670115" cy="891538"/>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F5E700"/>
                </a:solidFill>
                <a:latin typeface="Lekton-Bold"/>
                <a:cs typeface="Lekton-Bold"/>
              </a:rPr>
              <a:t>THE SMARTER EVERYDAY /</a:t>
            </a:r>
            <a:endParaRPr lang="en-US" sz="3200" dirty="0">
              <a:solidFill>
                <a:srgbClr val="F5E700"/>
              </a:solidFill>
              <a:latin typeface="Lekton-Bold"/>
              <a:cs typeface="Lekton-Bold"/>
            </a:endParaRPr>
          </a:p>
        </p:txBody>
      </p:sp>
      <p:pic>
        <p:nvPicPr>
          <p:cNvPr id="6146" name="Picture 2" descr="http://www.designboom.com/weblog/images/images_2/2011/jenny/motoactv/motoactv02.jpg"/>
          <p:cNvPicPr>
            <a:picLocks noChangeAspect="1" noChangeArrowheads="1"/>
          </p:cNvPicPr>
          <p:nvPr/>
        </p:nvPicPr>
        <p:blipFill rotWithShape="1">
          <a:blip r:embed="rId3">
            <a:extLst>
              <a:ext uri="{28A0092B-C50C-407E-A947-70E740481C1C}">
                <a14:useLocalDpi xmlns:a14="http://schemas.microsoft.com/office/drawing/2010/main" val="0"/>
              </a:ext>
            </a:extLst>
          </a:blip>
          <a:srcRect t="2844" b="3094"/>
          <a:stretch/>
        </p:blipFill>
        <p:spPr bwMode="auto">
          <a:xfrm>
            <a:off x="-2" y="805540"/>
            <a:ext cx="9144003" cy="606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4986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235" y="0"/>
            <a:ext cx="9144000" cy="920045"/>
          </a:xfrm>
          <a:prstGeom prst="rect">
            <a:avLst/>
          </a:prstGeom>
          <a:solidFill>
            <a:srgbClr val="0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sz="2800"/>
          </a:p>
        </p:txBody>
      </p:sp>
      <p:sp>
        <p:nvSpPr>
          <p:cNvPr id="17" name="Title 1"/>
          <p:cNvSpPr txBox="1">
            <a:spLocks/>
          </p:cNvSpPr>
          <p:nvPr/>
        </p:nvSpPr>
        <p:spPr>
          <a:xfrm>
            <a:off x="53926" y="28507"/>
            <a:ext cx="9206189" cy="89153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rgbClr val="F5E700"/>
                </a:solidFill>
                <a:latin typeface="Lekton-Bold"/>
                <a:cs typeface="Lekton-Bold"/>
              </a:rPr>
              <a:t>DATA IS CHILD’S PLAY /</a:t>
            </a:r>
            <a:endParaRPr lang="en-US" sz="3600" dirty="0">
              <a:solidFill>
                <a:srgbClr val="F5E700"/>
              </a:solidFill>
              <a:latin typeface="Lekton-Bold"/>
              <a:cs typeface="Lekton-Bold"/>
            </a:endParaRPr>
          </a:p>
        </p:txBody>
      </p:sp>
      <p:pic>
        <p:nvPicPr>
          <p:cNvPr id="20482" name="Picture 2" descr="http://www.techlicious.com/images/family/geopalz-30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392" y="1114000"/>
            <a:ext cx="5155808" cy="534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67530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679" t="45038" r="39859" b="27041"/>
          <a:stretch/>
        </p:blipFill>
        <p:spPr bwMode="auto">
          <a:xfrm>
            <a:off x="109024" y="1"/>
            <a:ext cx="90349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64446" y="2753709"/>
            <a:ext cx="4435366" cy="935421"/>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r>
              <a:rPr lang="en-US" sz="3600" dirty="0" smtClean="0">
                <a:solidFill>
                  <a:schemeClr val="tx1"/>
                </a:solidFill>
                <a:latin typeface="Lekton-Bold"/>
                <a:cs typeface="Lekton-Bold"/>
              </a:rPr>
              <a:t>5. TECHNO-TOTS</a:t>
            </a:r>
            <a:endParaRPr lang="en-US" sz="3600" dirty="0">
              <a:ln>
                <a:solidFill>
                  <a:schemeClr val="bg1"/>
                </a:solidFill>
              </a:ln>
              <a:solidFill>
                <a:schemeClr val="tx1"/>
              </a:solidFill>
            </a:endParaRPr>
          </a:p>
        </p:txBody>
      </p:sp>
      <p:sp>
        <p:nvSpPr>
          <p:cNvPr id="6" name="Rectangle 5"/>
          <p:cNvSpPr/>
          <p:nvPr/>
        </p:nvSpPr>
        <p:spPr>
          <a:xfrm>
            <a:off x="1" y="0"/>
            <a:ext cx="9143998" cy="6858000"/>
          </a:xfrm>
          <a:prstGeom prst="rect">
            <a:avLst/>
          </a:prstGeom>
          <a:noFill/>
          <a:ln w="139700">
            <a:solidFill>
              <a:srgbClr val="FFF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6889" y="2690020"/>
            <a:ext cx="4512923" cy="999110"/>
          </a:xfrm>
          <a:prstGeom prst="rect">
            <a:avLst/>
          </a:prstGeom>
          <a:noFill/>
          <a:ln w="139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7768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8928"/>
            <a:ext cx="9144000" cy="612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0" y="0"/>
            <a:ext cx="9144000" cy="920045"/>
          </a:xfrm>
          <a:prstGeom prst="rect">
            <a:avLst/>
          </a:prstGeom>
          <a:solidFill>
            <a:srgbClr val="0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3" name="Rectangle 2"/>
          <p:cNvSpPr/>
          <p:nvPr/>
        </p:nvSpPr>
        <p:spPr>
          <a:xfrm>
            <a:off x="-275436" y="4901513"/>
            <a:ext cx="237566" cy="923330"/>
          </a:xfrm>
          <a:prstGeom prst="rect">
            <a:avLst/>
          </a:prstGeom>
        </p:spPr>
        <p:txBody>
          <a:bodyPr wrap="none">
            <a:spAutoFit/>
          </a:bodyPr>
          <a:lstStyle/>
          <a:p>
            <a:endParaRPr lang="en-US" b="1" dirty="0"/>
          </a:p>
          <a:p>
            <a:endParaRPr lang="en-US" dirty="0"/>
          </a:p>
          <a:p>
            <a:r>
              <a:rPr lang="en-US" dirty="0" smtClean="0"/>
              <a:t> </a:t>
            </a:r>
            <a:endParaRPr lang="en-US" dirty="0"/>
          </a:p>
        </p:txBody>
      </p:sp>
      <p:sp>
        <p:nvSpPr>
          <p:cNvPr id="14" name="TextBox 13"/>
          <p:cNvSpPr txBox="1"/>
          <p:nvPr/>
        </p:nvSpPr>
        <p:spPr>
          <a:xfrm>
            <a:off x="250130" y="134703"/>
            <a:ext cx="7340471" cy="646331"/>
          </a:xfrm>
          <a:prstGeom prst="rect">
            <a:avLst/>
          </a:prstGeom>
          <a:noFill/>
        </p:spPr>
        <p:txBody>
          <a:bodyPr wrap="none" rtlCol="0">
            <a:spAutoFit/>
          </a:bodyPr>
          <a:lstStyle/>
          <a:p>
            <a:r>
              <a:rPr lang="en-US" sz="3600" dirty="0" smtClean="0">
                <a:solidFill>
                  <a:srgbClr val="F5E700"/>
                </a:solidFill>
                <a:latin typeface="Lekton-Bold"/>
                <a:cs typeface="Lekton-Bold"/>
              </a:rPr>
              <a:t>TODAY’S KIDS ARE V.I. NATIVES /</a:t>
            </a:r>
            <a:endParaRPr lang="en-US" sz="3600" dirty="0">
              <a:solidFill>
                <a:srgbClr val="F5E700"/>
              </a:solidFill>
              <a:latin typeface="Lekton-Bold"/>
              <a:cs typeface="Lekton-Bold"/>
            </a:endParaRPr>
          </a:p>
        </p:txBody>
      </p:sp>
      <p:sp>
        <p:nvSpPr>
          <p:cNvPr id="6" name="Content Placeholder 2"/>
          <p:cNvSpPr txBox="1">
            <a:spLocks/>
          </p:cNvSpPr>
          <p:nvPr/>
        </p:nvSpPr>
        <p:spPr>
          <a:xfrm>
            <a:off x="5970929" y="1122032"/>
            <a:ext cx="2911814" cy="1650197"/>
          </a:xfrm>
          <a:prstGeom prst="rect">
            <a:avLst/>
          </a:prstGeom>
          <a:solidFill>
            <a:schemeClr val="bg1"/>
          </a:solidFill>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b="1" dirty="0" smtClean="0">
                <a:solidFill>
                  <a:schemeClr val="tx1"/>
                </a:solidFill>
                <a:latin typeface="Lekton-Bold" pitchFamily="50" charset="0"/>
              </a:rPr>
              <a:t>iPad is number 1 item on Christmas list for 6-12 year olds, 2010 and 2011 (Nielsen)</a:t>
            </a:r>
            <a:endParaRPr lang="en-US" sz="2400" b="1" dirty="0">
              <a:solidFill>
                <a:schemeClr val="tx1"/>
              </a:solidFill>
              <a:latin typeface="Lekton-Bold" pitchFamily="50" charset="0"/>
            </a:endParaRPr>
          </a:p>
        </p:txBody>
      </p:sp>
    </p:spTree>
    <p:extLst>
      <p:ext uri="{BB962C8B-B14F-4D97-AF65-F5344CB8AC3E}">
        <p14:creationId xmlns:p14="http://schemas.microsoft.com/office/powerpoint/2010/main" val="8013671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6"/>
          <p:cNvSpPr txBox="1">
            <a:spLocks noChangeArrowheads="1"/>
          </p:cNvSpPr>
          <p:nvPr/>
        </p:nvSpPr>
        <p:spPr bwMode="auto">
          <a:xfrm>
            <a:off x="14850" y="6649507"/>
            <a:ext cx="3581400" cy="230832"/>
          </a:xfrm>
          <a:prstGeom prst="rect">
            <a:avLst/>
          </a:prstGeom>
          <a:noFill/>
          <a:ln w="9525">
            <a:noFill/>
            <a:miter lim="800000"/>
            <a:headEnd/>
            <a:tailEnd/>
          </a:ln>
        </p:spPr>
        <p:txBody>
          <a:bodyPr wrap="square">
            <a:spAutoFit/>
          </a:bodyPr>
          <a:lstStyle/>
          <a:p>
            <a:r>
              <a:rPr lang="en-US" sz="900" dirty="0">
                <a:latin typeface="Calibri" pitchFamily="34" charset="0"/>
              </a:rPr>
              <a:t>Source: </a:t>
            </a:r>
            <a:r>
              <a:rPr lang="en-US" sz="900" dirty="0" smtClean="0">
                <a:latin typeface="Calibri" pitchFamily="34" charset="0"/>
              </a:rPr>
              <a:t>Latitude 2010 Study, KIDS 12 AND UNDER</a:t>
            </a:r>
            <a:endParaRPr lang="en-US" sz="900" dirty="0">
              <a:latin typeface="Calibri" pitchFamily="34" charset="0"/>
            </a:endParaRP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704"/>
          <a:stretch/>
        </p:blipFill>
        <p:spPr bwMode="auto">
          <a:xfrm>
            <a:off x="3596250" y="2145526"/>
            <a:ext cx="5560449"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37001" y="4378285"/>
            <a:ext cx="4572000" cy="923330"/>
          </a:xfrm>
          <a:prstGeom prst="rect">
            <a:avLst/>
          </a:prstGeom>
        </p:spPr>
        <p:txBody>
          <a:bodyPr>
            <a:spAutoFit/>
          </a:bodyPr>
          <a:lstStyle/>
          <a:p>
            <a:r>
              <a:rPr lang="en-US" dirty="0">
                <a:latin typeface="Lekton-Bold" pitchFamily="50" charset="0"/>
              </a:rPr>
              <a:t>“I’d like to go through the computer to the places that are inside it.” –Female, 4, Medellin, </a:t>
            </a:r>
            <a:r>
              <a:rPr lang="en-US" dirty="0" smtClean="0">
                <a:latin typeface="Lekton-Bold" pitchFamily="50" charset="0"/>
              </a:rPr>
              <a:t>Colombia</a:t>
            </a:r>
            <a:endParaRPr lang="en-US" dirty="0">
              <a:latin typeface="Lekton-Bold" pitchFamily="50" charset="0"/>
            </a:endParaRPr>
          </a:p>
        </p:txBody>
      </p:sp>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168" r="19736"/>
          <a:stretch/>
        </p:blipFill>
        <p:spPr bwMode="auto">
          <a:xfrm>
            <a:off x="-10553" y="919972"/>
            <a:ext cx="3708401"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596250" y="1138547"/>
            <a:ext cx="4572000" cy="1200329"/>
          </a:xfrm>
          <a:prstGeom prst="rect">
            <a:avLst/>
          </a:prstGeom>
        </p:spPr>
        <p:txBody>
          <a:bodyPr>
            <a:spAutoFit/>
          </a:bodyPr>
          <a:lstStyle/>
          <a:p>
            <a:r>
              <a:rPr lang="en-US" dirty="0">
                <a:latin typeface="Lekton-Bold" pitchFamily="50" charset="0"/>
              </a:rPr>
              <a:t>“Help Computer: it knows what you are thinking and does it for you–both touch and voice controlled.” –Male, 8, Brisbane, Australia</a:t>
            </a:r>
          </a:p>
        </p:txBody>
      </p:sp>
      <p:pic>
        <p:nvPicPr>
          <p:cNvPr id="614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713" t="2717" r="6538" b="17059"/>
          <a:stretch/>
        </p:blipFill>
        <p:spPr bwMode="auto">
          <a:xfrm rot="5400000">
            <a:off x="427604" y="3103606"/>
            <a:ext cx="2364004" cy="2902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4850" y="5564141"/>
            <a:ext cx="5355436" cy="923330"/>
          </a:xfrm>
          <a:prstGeom prst="rect">
            <a:avLst/>
          </a:prstGeom>
        </p:spPr>
        <p:txBody>
          <a:bodyPr wrap="square">
            <a:spAutoFit/>
          </a:bodyPr>
          <a:lstStyle/>
          <a:p>
            <a:r>
              <a:rPr lang="en-US" dirty="0">
                <a:latin typeface="Lekton-Bold" pitchFamily="50" charset="0"/>
              </a:rPr>
              <a:t>“I’d like to touch the things that are in the </a:t>
            </a:r>
            <a:r>
              <a:rPr lang="en-US" dirty="0" smtClean="0">
                <a:latin typeface="Lekton-Bold" pitchFamily="50" charset="0"/>
              </a:rPr>
              <a:t>screen — feel </a:t>
            </a:r>
            <a:r>
              <a:rPr lang="en-US" dirty="0">
                <a:latin typeface="Lekton-Bold" pitchFamily="50" charset="0"/>
              </a:rPr>
              <a:t>and move them.”</a:t>
            </a:r>
          </a:p>
          <a:p>
            <a:r>
              <a:rPr lang="en-US" dirty="0">
                <a:latin typeface="Lekton-Bold" pitchFamily="50" charset="0"/>
              </a:rPr>
              <a:t>—Female, 7, Barcelona, Spain</a:t>
            </a:r>
          </a:p>
        </p:txBody>
      </p:sp>
      <p:sp>
        <p:nvSpPr>
          <p:cNvPr id="12" name="Rectangle 11"/>
          <p:cNvSpPr/>
          <p:nvPr/>
        </p:nvSpPr>
        <p:spPr>
          <a:xfrm>
            <a:off x="-3235" y="0"/>
            <a:ext cx="9144000" cy="920045"/>
          </a:xfrm>
          <a:prstGeom prst="rect">
            <a:avLst/>
          </a:prstGeom>
          <a:solidFill>
            <a:srgbClr val="0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sz="2400"/>
          </a:p>
        </p:txBody>
      </p:sp>
      <p:sp>
        <p:nvSpPr>
          <p:cNvPr id="14" name="Title 1"/>
          <p:cNvSpPr txBox="1">
            <a:spLocks/>
          </p:cNvSpPr>
          <p:nvPr/>
        </p:nvSpPr>
        <p:spPr>
          <a:xfrm>
            <a:off x="14850" y="28507"/>
            <a:ext cx="9125915" cy="89153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smtClean="0">
              <a:solidFill>
                <a:srgbClr val="F5E700"/>
              </a:solidFill>
              <a:latin typeface="Lekton-Bold"/>
              <a:cs typeface="Lekton-Bold"/>
            </a:endParaRPr>
          </a:p>
          <a:p>
            <a:pPr algn="l"/>
            <a:r>
              <a:rPr lang="en-US" sz="3200" dirty="0" smtClean="0">
                <a:solidFill>
                  <a:srgbClr val="F5E700"/>
                </a:solidFill>
                <a:latin typeface="Lekton-Bold"/>
                <a:cs typeface="Lekton-Bold"/>
              </a:rPr>
              <a:t>KIDS SEE DEVICE AS EXTENSION OF THEMSELVES/ </a:t>
            </a:r>
          </a:p>
          <a:p>
            <a:pPr algn="l"/>
            <a:endParaRPr lang="en-US" sz="3200" dirty="0">
              <a:solidFill>
                <a:srgbClr val="F5E700"/>
              </a:solidFill>
              <a:latin typeface="Lekton-Bold"/>
              <a:cs typeface="Lekton-Bold"/>
            </a:endParaRPr>
          </a:p>
        </p:txBody>
      </p:sp>
    </p:spTree>
    <p:extLst>
      <p:ext uri="{BB962C8B-B14F-4D97-AF65-F5344CB8AC3E}">
        <p14:creationId xmlns:p14="http://schemas.microsoft.com/office/powerpoint/2010/main" val="417135850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54" t="4562" r="5993" b="10006"/>
          <a:stretch/>
        </p:blipFill>
        <p:spPr bwMode="auto">
          <a:xfrm>
            <a:off x="-1" y="446653"/>
            <a:ext cx="9144001" cy="642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 y="0"/>
            <a:ext cx="9144000" cy="1001486"/>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2" name="TextBox 11"/>
          <p:cNvSpPr txBox="1"/>
          <p:nvPr/>
        </p:nvSpPr>
        <p:spPr>
          <a:xfrm>
            <a:off x="29684" y="106485"/>
            <a:ext cx="9023849" cy="523220"/>
          </a:xfrm>
          <a:prstGeom prst="rect">
            <a:avLst/>
          </a:prstGeom>
          <a:noFill/>
        </p:spPr>
        <p:txBody>
          <a:bodyPr wrap="none" rtlCol="0">
            <a:spAutoFit/>
          </a:bodyPr>
          <a:lstStyle/>
          <a:p>
            <a:r>
              <a:rPr lang="en-US" sz="2800" dirty="0" smtClean="0">
                <a:solidFill>
                  <a:srgbClr val="F5E700"/>
                </a:solidFill>
                <a:latin typeface="Lekton-Bold"/>
                <a:cs typeface="Lekton-Bold"/>
              </a:rPr>
              <a:t>INDUSTRY SCRAMBLING TO MEET THOSE NEEDS /</a:t>
            </a:r>
            <a:endParaRPr lang="en-US" sz="2800" dirty="0">
              <a:solidFill>
                <a:srgbClr val="F5E700"/>
              </a:solidFill>
            </a:endParaRPr>
          </a:p>
        </p:txBody>
      </p:sp>
    </p:spTree>
    <p:extLst>
      <p:ext uri="{BB962C8B-B14F-4D97-AF65-F5344CB8AC3E}">
        <p14:creationId xmlns:p14="http://schemas.microsoft.com/office/powerpoint/2010/main" val="6263400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427.JPG"/>
          <p:cNvPicPr>
            <a:picLocks noChangeAspect="1"/>
          </p:cNvPicPr>
          <p:nvPr/>
        </p:nvPicPr>
        <p:blipFill rotWithShape="1">
          <a:blip r:embed="rId3" cstate="print">
            <a:extLst>
              <a:ext uri="{28A0092B-C50C-407E-A947-70E740481C1C}">
                <a14:useLocalDpi xmlns:a14="http://schemas.microsoft.com/office/drawing/2010/main"/>
              </a:ext>
            </a:extLst>
          </a:blip>
          <a:srcRect r="3033"/>
          <a:stretch/>
        </p:blipFill>
        <p:spPr>
          <a:xfrm>
            <a:off x="4039806" y="1875616"/>
            <a:ext cx="5104191" cy="3947886"/>
          </a:xfrm>
          <a:prstGeom prst="rect">
            <a:avLst/>
          </a:prstGeom>
        </p:spPr>
      </p:pic>
      <p:sp>
        <p:nvSpPr>
          <p:cNvPr id="3" name="Content Placeholder 2"/>
          <p:cNvSpPr>
            <a:spLocks noGrp="1"/>
          </p:cNvSpPr>
          <p:nvPr>
            <p:ph idx="1"/>
          </p:nvPr>
        </p:nvSpPr>
        <p:spPr>
          <a:xfrm>
            <a:off x="123378" y="1919508"/>
            <a:ext cx="8229600" cy="4525963"/>
          </a:xfrm>
        </p:spPr>
        <p:txBody>
          <a:bodyPr>
            <a:normAutofit/>
          </a:bodyPr>
          <a:lstStyle/>
          <a:p>
            <a:pPr marL="0" indent="0">
              <a:buNone/>
            </a:pPr>
            <a:r>
              <a:rPr lang="en-US" dirty="0" smtClean="0">
                <a:latin typeface="Lekton-Bold" pitchFamily="50" charset="0"/>
              </a:rPr>
              <a:t>Lab Days</a:t>
            </a:r>
          </a:p>
          <a:p>
            <a:pPr marL="0" indent="0">
              <a:buNone/>
            </a:pPr>
            <a:r>
              <a:rPr lang="en-US" dirty="0" smtClean="0">
                <a:latin typeface="Lekton-Bold" pitchFamily="50" charset="0"/>
              </a:rPr>
              <a:t>Virtual Lab</a:t>
            </a:r>
          </a:p>
          <a:p>
            <a:pPr marL="0" indent="0">
              <a:buNone/>
            </a:pPr>
            <a:r>
              <a:rPr lang="en-US" dirty="0" smtClean="0">
                <a:latin typeface="Lekton-Bold" pitchFamily="50" charset="0"/>
              </a:rPr>
              <a:t>Media Partnerships</a:t>
            </a:r>
          </a:p>
          <a:p>
            <a:pPr marL="0" indent="0">
              <a:buNone/>
            </a:pPr>
            <a:r>
              <a:rPr lang="en-US" dirty="0" smtClean="0">
                <a:latin typeface="Lekton-Bold" pitchFamily="50" charset="0"/>
              </a:rPr>
              <a:t>Production</a:t>
            </a:r>
          </a:p>
          <a:p>
            <a:pPr marL="0" indent="0">
              <a:buNone/>
            </a:pPr>
            <a:r>
              <a:rPr lang="en-US" dirty="0" smtClean="0">
                <a:latin typeface="Lekton-Bold" pitchFamily="50" charset="0"/>
              </a:rPr>
              <a:t>Magna Intelligence</a:t>
            </a:r>
          </a:p>
          <a:p>
            <a:pPr marL="0" indent="0">
              <a:buNone/>
            </a:pPr>
            <a:r>
              <a:rPr lang="en-US" dirty="0" smtClean="0">
                <a:latin typeface="Lekton-Bold" pitchFamily="50" charset="0"/>
              </a:rPr>
              <a:t>Trends</a:t>
            </a:r>
            <a:endParaRPr lang="en-US" dirty="0">
              <a:latin typeface="Lekton-Bold" pitchFamily="50" charset="0"/>
            </a:endParaRPr>
          </a:p>
          <a:p>
            <a:endParaRPr lang="en-US" dirty="0">
              <a:latin typeface="Lekton-Bold" pitchFamily="50" charset="0"/>
            </a:endParaRPr>
          </a:p>
        </p:txBody>
      </p:sp>
      <p:sp>
        <p:nvSpPr>
          <p:cNvPr id="5" name="Rectangle 4"/>
          <p:cNvSpPr/>
          <p:nvPr/>
        </p:nvSpPr>
        <p:spPr>
          <a:xfrm>
            <a:off x="0" y="606365"/>
            <a:ext cx="9144000" cy="93542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r>
              <a:rPr lang="en-US" sz="3600" dirty="0" smtClean="0">
                <a:solidFill>
                  <a:srgbClr val="F5E700"/>
                </a:solidFill>
                <a:latin typeface="Lekton-Bold"/>
              </a:rPr>
              <a:t>IPG MEDIA LAB /</a:t>
            </a:r>
            <a:endParaRPr lang="en-US" sz="3600" dirty="0">
              <a:ln>
                <a:solidFill>
                  <a:schemeClr val="bg1"/>
                </a:solidFill>
              </a:ln>
            </a:endParaRPr>
          </a:p>
        </p:txBody>
      </p:sp>
    </p:spTree>
    <p:extLst>
      <p:ext uri="{BB962C8B-B14F-4D97-AF65-F5344CB8AC3E}">
        <p14:creationId xmlns:p14="http://schemas.microsoft.com/office/powerpoint/2010/main" val="33713516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97003"/>
            <a:ext cx="8382000" cy="5330367"/>
          </a:xfrm>
        </p:spPr>
        <p:txBody>
          <a:bodyPr>
            <a:normAutofit/>
          </a:bodyPr>
          <a:lstStyle/>
          <a:p>
            <a:pPr marL="0" indent="0">
              <a:buNone/>
            </a:pPr>
            <a:r>
              <a:rPr lang="en-US" sz="2400" dirty="0">
                <a:latin typeface="Lekton-Bold" pitchFamily="50" charset="0"/>
              </a:rPr>
              <a:t>Realizing the connection of </a:t>
            </a:r>
            <a:r>
              <a:rPr lang="en-US" sz="2400" dirty="0" smtClean="0">
                <a:latin typeface="Lekton-Bold" pitchFamily="50" charset="0"/>
              </a:rPr>
              <a:t>the physical </a:t>
            </a:r>
            <a:r>
              <a:rPr lang="en-US" sz="2400" dirty="0">
                <a:latin typeface="Lekton-Bold" pitchFamily="50" charset="0"/>
              </a:rPr>
              <a:t>and digital </a:t>
            </a:r>
            <a:r>
              <a:rPr lang="en-US" sz="2400" dirty="0" smtClean="0">
                <a:latin typeface="Lekton-Bold" pitchFamily="50" charset="0"/>
              </a:rPr>
              <a:t>ecosystem:</a:t>
            </a:r>
          </a:p>
          <a:p>
            <a:pPr marL="0" indent="0">
              <a:buNone/>
            </a:pPr>
            <a:endParaRPr lang="en-US" sz="2400" dirty="0">
              <a:latin typeface="Lekton-Bold" pitchFamily="50" charset="0"/>
            </a:endParaRPr>
          </a:p>
          <a:p>
            <a:pPr marL="0" indent="0">
              <a:buNone/>
            </a:pPr>
            <a:r>
              <a:rPr lang="en-US" sz="2400" dirty="0">
                <a:latin typeface="Lekton-Bold" pitchFamily="50" charset="0"/>
              </a:rPr>
              <a:t>-Physical products are triggering digital </a:t>
            </a:r>
            <a:r>
              <a:rPr lang="en-US" sz="2400" dirty="0" smtClean="0">
                <a:latin typeface="Lekton-Bold" pitchFamily="50" charset="0"/>
              </a:rPr>
              <a:t>purchases.</a:t>
            </a:r>
            <a:endParaRPr lang="en-US" sz="2400" dirty="0">
              <a:latin typeface="Lekton-Bold" pitchFamily="50" charset="0"/>
            </a:endParaRPr>
          </a:p>
          <a:p>
            <a:pPr marL="0" indent="0">
              <a:buNone/>
            </a:pPr>
            <a:endParaRPr lang="en-US" sz="2400" dirty="0">
              <a:latin typeface="Lekton-Bold" pitchFamily="50" charset="0"/>
            </a:endParaRPr>
          </a:p>
          <a:p>
            <a:pPr marL="0" indent="0">
              <a:buNone/>
            </a:pPr>
            <a:r>
              <a:rPr lang="en-US" sz="2400" dirty="0">
                <a:latin typeface="Lekton-Bold" pitchFamily="50" charset="0"/>
              </a:rPr>
              <a:t>-Digital delivery is being embedded into physical products</a:t>
            </a:r>
            <a:r>
              <a:rPr lang="en-US" sz="2400" dirty="0" smtClean="0">
                <a:latin typeface="Lekton-Bold" pitchFamily="50" charset="0"/>
              </a:rPr>
              <a:t>.</a:t>
            </a:r>
          </a:p>
          <a:p>
            <a:pPr marL="0" indent="0">
              <a:buNone/>
            </a:pPr>
            <a:endParaRPr lang="en-US" sz="2400" dirty="0" smtClean="0">
              <a:latin typeface="Lekton-Bold" pitchFamily="50" charset="0"/>
            </a:endParaRPr>
          </a:p>
          <a:p>
            <a:pPr marL="0" indent="0">
              <a:buNone/>
            </a:pPr>
            <a:r>
              <a:rPr lang="en-US" sz="2400" dirty="0">
                <a:latin typeface="Lekton-Bold" pitchFamily="50" charset="0"/>
              </a:rPr>
              <a:t>-Widespread opportunities to move seamlessly between the digital and physical realms.</a:t>
            </a:r>
          </a:p>
          <a:p>
            <a:pPr marL="0" indent="0">
              <a:buNone/>
            </a:pPr>
            <a:endParaRPr lang="en-US" sz="2400" dirty="0">
              <a:latin typeface="Lekton-Bold" pitchFamily="50" charset="0"/>
            </a:endParaRPr>
          </a:p>
          <a:p>
            <a:pPr marL="0" indent="0">
              <a:buNone/>
            </a:pPr>
            <a:r>
              <a:rPr lang="en-US" sz="2400" dirty="0" smtClean="0">
                <a:latin typeface="Lekton-Bold" pitchFamily="50" charset="0"/>
              </a:rPr>
              <a:t>This is how consumers experience the world….. </a:t>
            </a:r>
            <a:endParaRPr lang="en-US" sz="2400" dirty="0">
              <a:latin typeface="Lekton-Bold" pitchFamily="50" charset="0"/>
            </a:endParaRPr>
          </a:p>
          <a:p>
            <a:pPr marL="0" indent="0">
              <a:buNone/>
            </a:pPr>
            <a:endParaRPr lang="en-US" sz="2400" dirty="0">
              <a:latin typeface="Lekton-Bold" pitchFamily="50" charset="0"/>
            </a:endParaRPr>
          </a:p>
          <a:p>
            <a:endParaRPr lang="en-US" sz="2400" dirty="0"/>
          </a:p>
        </p:txBody>
      </p:sp>
      <p:sp>
        <p:nvSpPr>
          <p:cNvPr id="5" name="Rectangle 4"/>
          <p:cNvSpPr/>
          <p:nvPr/>
        </p:nvSpPr>
        <p:spPr>
          <a:xfrm>
            <a:off x="0" y="25805"/>
            <a:ext cx="9144000" cy="93542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r>
              <a:rPr lang="en-US" sz="3600" dirty="0" smtClean="0">
                <a:solidFill>
                  <a:srgbClr val="F5E700"/>
                </a:solidFill>
                <a:latin typeface="Lekton-Bold"/>
              </a:rPr>
              <a:t>2012</a:t>
            </a:r>
            <a:r>
              <a:rPr lang="en-US" sz="3600" dirty="0">
                <a:solidFill>
                  <a:srgbClr val="F5E700"/>
                </a:solidFill>
                <a:latin typeface="Lekton-Bold"/>
              </a:rPr>
              <a:t> </a:t>
            </a:r>
            <a:r>
              <a:rPr lang="en-US" sz="3600" dirty="0" smtClean="0">
                <a:solidFill>
                  <a:srgbClr val="F5E700"/>
                </a:solidFill>
                <a:latin typeface="Lekton-Bold"/>
              </a:rPr>
              <a:t>TRENDS IN SUMMARY /</a:t>
            </a:r>
            <a:endParaRPr lang="en-US" sz="3600" dirty="0">
              <a:ln>
                <a:solidFill>
                  <a:schemeClr val="bg1"/>
                </a:solidFill>
              </a:ln>
            </a:endParaRPr>
          </a:p>
        </p:txBody>
      </p:sp>
    </p:spTree>
    <p:extLst>
      <p:ext uri="{BB962C8B-B14F-4D97-AF65-F5344CB8AC3E}">
        <p14:creationId xmlns:p14="http://schemas.microsoft.com/office/powerpoint/2010/main" val="38436896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F5E700"/>
                </a:solidFill>
                <a:latin typeface="Lekton-Bold"/>
              </a:rPr>
              <a:t>THANK YOU /</a:t>
            </a:r>
            <a:endParaRPr lang="en-US" sz="3600" dirty="0">
              <a:ln>
                <a:solidFill>
                  <a:schemeClr val="bg1"/>
                </a:solidFill>
              </a:ln>
            </a:endParaRPr>
          </a:p>
        </p:txBody>
      </p:sp>
    </p:spTree>
    <p:extLst>
      <p:ext uri="{BB962C8B-B14F-4D97-AF65-F5344CB8AC3E}">
        <p14:creationId xmlns:p14="http://schemas.microsoft.com/office/powerpoint/2010/main" val="24861645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971" y="1832066"/>
            <a:ext cx="8440057" cy="3044731"/>
          </a:xfrm>
        </p:spPr>
        <p:txBody>
          <a:bodyPr>
            <a:normAutofit/>
          </a:bodyPr>
          <a:lstStyle/>
          <a:p>
            <a:pPr marL="514350" indent="-514350">
              <a:buFont typeface="+mj-lt"/>
              <a:buAutoNum type="arabicPeriod"/>
            </a:pPr>
            <a:r>
              <a:rPr lang="en-US" dirty="0" smtClean="0">
                <a:latin typeface="Lekton-Bold" pitchFamily="50" charset="0"/>
              </a:rPr>
              <a:t>VANISHING INTERFACE </a:t>
            </a:r>
          </a:p>
          <a:p>
            <a:pPr marL="514350" indent="-514350">
              <a:buFont typeface="+mj-lt"/>
              <a:buAutoNum type="arabicPeriod"/>
            </a:pPr>
            <a:r>
              <a:rPr lang="en-US" dirty="0" smtClean="0">
                <a:latin typeface="Lekton-Bold" pitchFamily="50" charset="0"/>
              </a:rPr>
              <a:t>DE-OWNERSHIP </a:t>
            </a:r>
          </a:p>
          <a:p>
            <a:pPr marL="514350" indent="-514350">
              <a:buFont typeface="+mj-lt"/>
              <a:buAutoNum type="arabicPeriod"/>
            </a:pPr>
            <a:r>
              <a:rPr lang="en-US" dirty="0" smtClean="0">
                <a:latin typeface="Lekton-Bold" pitchFamily="50" charset="0"/>
              </a:rPr>
              <a:t>BRICK-AND-MORTAR’S DIGITAL LIFE RAFT </a:t>
            </a:r>
          </a:p>
          <a:p>
            <a:pPr marL="514350" indent="-514350">
              <a:buFont typeface="+mj-lt"/>
              <a:buAutoNum type="arabicPeriod"/>
            </a:pPr>
            <a:r>
              <a:rPr lang="en-US" dirty="0" smtClean="0">
                <a:latin typeface="Lekton-Bold" pitchFamily="50" charset="0"/>
              </a:rPr>
              <a:t>CARPE DATA</a:t>
            </a:r>
          </a:p>
          <a:p>
            <a:pPr marL="514350" indent="-514350">
              <a:buFont typeface="+mj-lt"/>
              <a:buAutoNum type="arabicPeriod"/>
            </a:pPr>
            <a:r>
              <a:rPr lang="en-US" dirty="0" smtClean="0">
                <a:latin typeface="Lekton-Bold" pitchFamily="50" charset="0"/>
              </a:rPr>
              <a:t>TECHNO-TOTS</a:t>
            </a:r>
          </a:p>
          <a:p>
            <a:pPr marL="514350" indent="-514350">
              <a:buFont typeface="+mj-lt"/>
              <a:buAutoNum type="arabicPeriod"/>
            </a:pPr>
            <a:endParaRPr lang="en-US" dirty="0" smtClean="0">
              <a:latin typeface="Lekton-Bold" pitchFamily="50" charset="0"/>
            </a:endParaRPr>
          </a:p>
          <a:p>
            <a:pPr marL="514350" indent="-514350">
              <a:buFont typeface="+mj-lt"/>
              <a:buAutoNum type="arabicPeriod"/>
            </a:pPr>
            <a:endParaRPr lang="en-US" dirty="0">
              <a:latin typeface="Lekton-Bold" pitchFamily="50" charset="0"/>
            </a:endParaRPr>
          </a:p>
          <a:p>
            <a:pPr marL="514350" indent="-514350">
              <a:buFont typeface="+mj-lt"/>
              <a:buAutoNum type="arabicPeriod"/>
            </a:pPr>
            <a:endParaRPr lang="en-US" dirty="0">
              <a:latin typeface="Lekton-Bold" pitchFamily="50" charset="0"/>
            </a:endParaRPr>
          </a:p>
        </p:txBody>
      </p:sp>
      <p:sp>
        <p:nvSpPr>
          <p:cNvPr id="5" name="Rectangle 4"/>
          <p:cNvSpPr/>
          <p:nvPr/>
        </p:nvSpPr>
        <p:spPr>
          <a:xfrm>
            <a:off x="0" y="606365"/>
            <a:ext cx="9144000" cy="93542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r>
              <a:rPr lang="en-US" sz="3600" dirty="0" smtClean="0">
                <a:solidFill>
                  <a:srgbClr val="F5E700"/>
                </a:solidFill>
                <a:latin typeface="Lekton-Bold"/>
              </a:rPr>
              <a:t>CONTENTS /</a:t>
            </a:r>
            <a:endParaRPr lang="en-US" sz="3600" dirty="0">
              <a:ln>
                <a:solidFill>
                  <a:schemeClr val="bg1"/>
                </a:solidFill>
              </a:ln>
            </a:endParaRPr>
          </a:p>
        </p:txBody>
      </p:sp>
    </p:spTree>
    <p:extLst>
      <p:ext uri="{BB962C8B-B14F-4D97-AF65-F5344CB8AC3E}">
        <p14:creationId xmlns:p14="http://schemas.microsoft.com/office/powerpoint/2010/main" val="27358992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555" y="1835702"/>
            <a:ext cx="8318499" cy="4826359"/>
          </a:xfrm>
        </p:spPr>
        <p:txBody>
          <a:bodyPr>
            <a:normAutofit/>
          </a:bodyPr>
          <a:lstStyle/>
          <a:p>
            <a:pPr marL="0" indent="0">
              <a:buNone/>
            </a:pPr>
            <a:r>
              <a:rPr lang="en-US" sz="2800" dirty="0" smtClean="0">
                <a:latin typeface="Lekton-Bold" pitchFamily="50" charset="0"/>
              </a:rPr>
              <a:t>We are at an </a:t>
            </a:r>
            <a:r>
              <a:rPr lang="en-US" sz="2800" dirty="0">
                <a:latin typeface="Lekton-Bold" pitchFamily="50" charset="0"/>
              </a:rPr>
              <a:t>inception point for a shift in </a:t>
            </a:r>
            <a:r>
              <a:rPr lang="en-US" sz="2800" dirty="0" smtClean="0">
                <a:latin typeface="Lekton-Bold" pitchFamily="50" charset="0"/>
              </a:rPr>
              <a:t>computing: </a:t>
            </a:r>
          </a:p>
          <a:p>
            <a:r>
              <a:rPr lang="en-US" sz="2800" dirty="0" smtClean="0">
                <a:latin typeface="Lekton-Bold" pitchFamily="50" charset="0"/>
              </a:rPr>
              <a:t>With smartphones, any real world experience can seamlessly become digital</a:t>
            </a:r>
          </a:p>
          <a:p>
            <a:r>
              <a:rPr lang="en-US" sz="2800" dirty="0" smtClean="0">
                <a:latin typeface="Lekton-Bold" pitchFamily="50" charset="0"/>
              </a:rPr>
              <a:t>Computing is getting so natural it no longer feels or looks like computing</a:t>
            </a:r>
          </a:p>
          <a:p>
            <a:r>
              <a:rPr lang="en-US" sz="2800" dirty="0" smtClean="0">
                <a:latin typeface="Lekton-Bold" pitchFamily="50" charset="0"/>
              </a:rPr>
              <a:t>It is no longer viable to draw a line between physical and digital ecosystem</a:t>
            </a:r>
          </a:p>
          <a:p>
            <a:endParaRPr lang="en-US" sz="2800" dirty="0" smtClean="0">
              <a:latin typeface="Lekton-Bold" pitchFamily="50" charset="0"/>
            </a:endParaRPr>
          </a:p>
          <a:p>
            <a:endParaRPr lang="en-US" sz="2800" dirty="0">
              <a:latin typeface="Lekton-Bold" pitchFamily="50" charset="0"/>
            </a:endParaRPr>
          </a:p>
          <a:p>
            <a:endParaRPr lang="en-US" sz="2800" dirty="0">
              <a:latin typeface="Lekton-Bold" pitchFamily="50" charset="0"/>
            </a:endParaRPr>
          </a:p>
        </p:txBody>
      </p:sp>
      <p:sp>
        <p:nvSpPr>
          <p:cNvPr id="5" name="Rectangle 4"/>
          <p:cNvSpPr/>
          <p:nvPr/>
        </p:nvSpPr>
        <p:spPr>
          <a:xfrm>
            <a:off x="0" y="606365"/>
            <a:ext cx="9144000" cy="93542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r>
              <a:rPr lang="en-US" sz="3600" dirty="0" smtClean="0">
                <a:solidFill>
                  <a:srgbClr val="F5E700"/>
                </a:solidFill>
                <a:latin typeface="Lekton-Bold"/>
              </a:rPr>
              <a:t>WHERE ARE WE IN 2012</a:t>
            </a:r>
            <a:r>
              <a:rPr lang="en-US" sz="3600" dirty="0">
                <a:solidFill>
                  <a:srgbClr val="F5E700"/>
                </a:solidFill>
                <a:latin typeface="Lekton-Bold"/>
              </a:rPr>
              <a:t>? </a:t>
            </a:r>
            <a:r>
              <a:rPr lang="en-US" sz="3600" dirty="0" smtClean="0">
                <a:solidFill>
                  <a:srgbClr val="F5E700"/>
                </a:solidFill>
                <a:latin typeface="Lekton-Bold"/>
              </a:rPr>
              <a:t>/</a:t>
            </a:r>
            <a:endParaRPr lang="en-US" sz="3600" dirty="0">
              <a:ln>
                <a:solidFill>
                  <a:schemeClr val="bg1"/>
                </a:solidFill>
              </a:ln>
            </a:endParaRPr>
          </a:p>
        </p:txBody>
      </p:sp>
    </p:spTree>
    <p:extLst>
      <p:ext uri="{BB962C8B-B14F-4D97-AF65-F5344CB8AC3E}">
        <p14:creationId xmlns:p14="http://schemas.microsoft.com/office/powerpoint/2010/main" val="5719718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3">
            <a:extLst>
              <a:ext uri="{BEBA8EAE-BF5A-486C-A8C5-ECC9F3942E4B}">
                <a14:imgProps xmlns:a14="http://schemas.microsoft.com/office/drawing/2010/main">
                  <a14:imgLayer r:embed="rId4">
                    <a14:imgEffect>
                      <a14:artisticChalkSketch/>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4552"/>
            <a:ext cx="9143999" cy="6867106"/>
          </a:xfrm>
          <a:prstGeom prst="rect">
            <a:avLst/>
          </a:prstGeom>
          <a:gradFill flip="none" rotWithShape="1">
            <a:gsLst>
              <a:gs pos="0">
                <a:schemeClr val="accent1">
                  <a:tint val="66000"/>
                  <a:satMod val="160000"/>
                </a:schemeClr>
              </a:gs>
              <a:gs pos="48000">
                <a:schemeClr val="accent1">
                  <a:tint val="44500"/>
                  <a:satMod val="160000"/>
                </a:schemeClr>
              </a:gs>
              <a:gs pos="100000">
                <a:schemeClr val="accent1">
                  <a:tint val="23500"/>
                  <a:satMod val="160000"/>
                </a:schemeClr>
              </a:gs>
            </a:gsLst>
            <a:lin ang="0" scaled="1"/>
            <a:tileRect/>
          </a:gradFill>
          <a:ln>
            <a:noFill/>
          </a:ln>
          <a:effectLst/>
        </p:spPr>
      </p:pic>
      <p:sp>
        <p:nvSpPr>
          <p:cNvPr id="7" name="Rectangle 6"/>
          <p:cNvSpPr/>
          <p:nvPr/>
        </p:nvSpPr>
        <p:spPr>
          <a:xfrm>
            <a:off x="362848" y="2753709"/>
            <a:ext cx="5370290" cy="935421"/>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r>
              <a:rPr lang="en-US" sz="3600" dirty="0" smtClean="0">
                <a:solidFill>
                  <a:schemeClr val="tx1"/>
                </a:solidFill>
                <a:latin typeface="Lekton-Bold"/>
                <a:cs typeface="Lekton-Bold"/>
              </a:rPr>
              <a:t>1. VANISHING INTERFACE</a:t>
            </a:r>
            <a:endParaRPr lang="en-US" sz="3600" dirty="0">
              <a:ln>
                <a:solidFill>
                  <a:schemeClr val="bg1"/>
                </a:solidFill>
              </a:ln>
              <a:solidFill>
                <a:schemeClr val="tx1"/>
              </a:solidFill>
            </a:endParaRPr>
          </a:p>
        </p:txBody>
      </p:sp>
      <p:sp>
        <p:nvSpPr>
          <p:cNvPr id="2" name="Rectangle 1"/>
          <p:cNvSpPr/>
          <p:nvPr/>
        </p:nvSpPr>
        <p:spPr>
          <a:xfrm>
            <a:off x="1" y="0"/>
            <a:ext cx="9143998" cy="6858000"/>
          </a:xfrm>
          <a:prstGeom prst="rect">
            <a:avLst/>
          </a:prstGeom>
          <a:noFill/>
          <a:ln w="139700">
            <a:solidFill>
              <a:srgbClr val="FFF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72375" y="2690020"/>
            <a:ext cx="5360763" cy="1066800"/>
          </a:xfrm>
          <a:prstGeom prst="rect">
            <a:avLst/>
          </a:prstGeom>
          <a:noFill/>
          <a:ln w="139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273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496" r="23141" b="4508"/>
          <a:stretch/>
        </p:blipFill>
        <p:spPr bwMode="auto">
          <a:xfrm>
            <a:off x="-23508" y="148944"/>
            <a:ext cx="9167508" cy="670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9876" y="1754414"/>
            <a:ext cx="7570124" cy="81461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latin typeface="Lekton-Bold"/>
              <a:cs typeface="Lekton-Bold"/>
            </a:endParaRPr>
          </a:p>
        </p:txBody>
      </p:sp>
      <p:sp>
        <p:nvSpPr>
          <p:cNvPr id="10" name="Rectangle 9"/>
          <p:cNvSpPr/>
          <p:nvPr/>
        </p:nvSpPr>
        <p:spPr>
          <a:xfrm>
            <a:off x="-1" y="0"/>
            <a:ext cx="9144000" cy="897094"/>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1" name="TextBox 10"/>
          <p:cNvSpPr txBox="1"/>
          <p:nvPr/>
        </p:nvSpPr>
        <p:spPr>
          <a:xfrm>
            <a:off x="29684" y="106485"/>
            <a:ext cx="9114315" cy="584775"/>
          </a:xfrm>
          <a:prstGeom prst="rect">
            <a:avLst/>
          </a:prstGeom>
          <a:noFill/>
        </p:spPr>
        <p:txBody>
          <a:bodyPr wrap="square" rtlCol="0">
            <a:spAutoFit/>
          </a:bodyPr>
          <a:lstStyle/>
          <a:p>
            <a:r>
              <a:rPr lang="en-US" sz="3200" dirty="0" smtClean="0">
                <a:solidFill>
                  <a:srgbClr val="F5E700"/>
                </a:solidFill>
                <a:latin typeface="Lekton-Bold"/>
                <a:cs typeface="Lekton-Bold"/>
              </a:rPr>
              <a:t>TOUCH COMPUTING IS UBIQUITOUS /</a:t>
            </a:r>
            <a:endParaRPr lang="en-US" sz="3200" dirty="0">
              <a:solidFill>
                <a:srgbClr val="F5E700"/>
              </a:solidFill>
            </a:endParaRPr>
          </a:p>
        </p:txBody>
      </p:sp>
      <p:sp>
        <p:nvSpPr>
          <p:cNvPr id="6" name="Content Placeholder 2"/>
          <p:cNvSpPr txBox="1">
            <a:spLocks/>
          </p:cNvSpPr>
          <p:nvPr/>
        </p:nvSpPr>
        <p:spPr>
          <a:xfrm>
            <a:off x="0" y="1449622"/>
            <a:ext cx="4114800" cy="1322601"/>
          </a:xfrm>
          <a:prstGeom prst="rect">
            <a:avLst/>
          </a:prstGeom>
          <a:solidFill>
            <a:schemeClr val="bg1"/>
          </a:solidFill>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b="1" dirty="0" smtClean="0">
                <a:solidFill>
                  <a:schemeClr val="tx1"/>
                </a:solidFill>
                <a:latin typeface="Lekton-Bold" pitchFamily="50" charset="0"/>
              </a:rPr>
              <a:t>56% will have smartphones</a:t>
            </a:r>
          </a:p>
          <a:p>
            <a:pPr algn="l"/>
            <a:r>
              <a:rPr lang="en-US" sz="2400" b="1" dirty="0" smtClean="0">
                <a:solidFill>
                  <a:schemeClr val="tx1"/>
                </a:solidFill>
                <a:latin typeface="Lekton-Bold" pitchFamily="50" charset="0"/>
              </a:rPr>
              <a:t>22%  will have tablets</a:t>
            </a:r>
          </a:p>
          <a:p>
            <a:pPr algn="l"/>
            <a:r>
              <a:rPr lang="en-US" sz="2400" b="1" dirty="0">
                <a:solidFill>
                  <a:schemeClr val="tx1"/>
                </a:solidFill>
                <a:latin typeface="Lekton-Bold" pitchFamily="50" charset="0"/>
              </a:rPr>
              <a:t>(</a:t>
            </a:r>
            <a:r>
              <a:rPr lang="en-US" sz="2400" b="1" dirty="0" smtClean="0">
                <a:solidFill>
                  <a:schemeClr val="tx1"/>
                </a:solidFill>
                <a:latin typeface="Lekton-Bold" pitchFamily="50" charset="0"/>
              </a:rPr>
              <a:t>Magnaglobal 2012 forecast) </a:t>
            </a:r>
            <a:endParaRPr lang="en-US" sz="2400" b="1" dirty="0">
              <a:solidFill>
                <a:schemeClr val="tx1"/>
              </a:solidFill>
              <a:latin typeface="Lekton-Bold" pitchFamily="50" charset="0"/>
            </a:endParaRPr>
          </a:p>
          <a:p>
            <a:pPr algn="l"/>
            <a:endParaRPr lang="en-US" sz="2400" b="1" dirty="0" smtClean="0">
              <a:solidFill>
                <a:schemeClr val="tx1"/>
              </a:solidFill>
              <a:latin typeface="Lekton-Bold" pitchFamily="50" charset="0"/>
            </a:endParaRPr>
          </a:p>
          <a:p>
            <a:pPr algn="l"/>
            <a:endParaRPr lang="en-US" sz="2400" b="1" dirty="0" smtClean="0">
              <a:solidFill>
                <a:schemeClr val="tx1"/>
              </a:solidFill>
              <a:latin typeface="Lekton-Bold" pitchFamily="50" charset="0"/>
            </a:endParaRPr>
          </a:p>
          <a:p>
            <a:pPr algn="l"/>
            <a:endParaRPr lang="en-US" sz="2400" b="1" dirty="0">
              <a:solidFill>
                <a:schemeClr val="tx1"/>
              </a:solidFill>
              <a:latin typeface="Lekton-Bold" pitchFamily="50" charset="0"/>
            </a:endParaRPr>
          </a:p>
        </p:txBody>
      </p:sp>
    </p:spTree>
    <p:extLst>
      <p:ext uri="{BB962C8B-B14F-4D97-AF65-F5344CB8AC3E}">
        <p14:creationId xmlns:p14="http://schemas.microsoft.com/office/powerpoint/2010/main" val="12005630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eeky-gadgets.com/wp-content/uploads/2011/12/Senseg-Tex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8" y="626013"/>
            <a:ext cx="9144000" cy="623198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3858" y="0"/>
            <a:ext cx="9144000" cy="897094"/>
            <a:chOff x="-1" y="14514"/>
            <a:chExt cx="9144000" cy="897094"/>
          </a:xfrm>
        </p:grpSpPr>
        <p:sp>
          <p:nvSpPr>
            <p:cNvPr id="11" name="Rectangle 10"/>
            <p:cNvSpPr/>
            <p:nvPr/>
          </p:nvSpPr>
          <p:spPr>
            <a:xfrm>
              <a:off x="-1" y="14514"/>
              <a:ext cx="9144000" cy="897094"/>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2" name="TextBox 11"/>
            <p:cNvSpPr txBox="1"/>
            <p:nvPr/>
          </p:nvSpPr>
          <p:spPr>
            <a:xfrm>
              <a:off x="29684" y="106485"/>
              <a:ext cx="6647974" cy="646331"/>
            </a:xfrm>
            <a:prstGeom prst="rect">
              <a:avLst/>
            </a:prstGeom>
            <a:noFill/>
          </p:spPr>
          <p:txBody>
            <a:bodyPr wrap="none" rtlCol="0">
              <a:spAutoFit/>
            </a:bodyPr>
            <a:lstStyle/>
            <a:p>
              <a:r>
                <a:rPr lang="en-US" sz="3600" dirty="0" smtClean="0">
                  <a:solidFill>
                    <a:srgbClr val="F5E700"/>
                  </a:solidFill>
                  <a:latin typeface="Lekton-Bold"/>
                  <a:cs typeface="Lekton-Bold"/>
                </a:rPr>
                <a:t>PUTTING FEELING INTO TOUCH /</a:t>
              </a:r>
              <a:endParaRPr lang="en-US" sz="3600" dirty="0">
                <a:solidFill>
                  <a:srgbClr val="F5E700"/>
                </a:solidFill>
              </a:endParaRPr>
            </a:p>
          </p:txBody>
        </p:sp>
      </p:grpSp>
      <p:sp>
        <p:nvSpPr>
          <p:cNvPr id="6" name="Content Placeholder 2"/>
          <p:cNvSpPr txBox="1">
            <a:spLocks/>
          </p:cNvSpPr>
          <p:nvPr/>
        </p:nvSpPr>
        <p:spPr>
          <a:xfrm>
            <a:off x="4254216" y="1188366"/>
            <a:ext cx="3380298" cy="930720"/>
          </a:xfrm>
          <a:prstGeom prst="rect">
            <a:avLst/>
          </a:prstGeom>
          <a:solidFill>
            <a:schemeClr val="bg1"/>
          </a:solid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b="1" dirty="0" smtClean="0">
                <a:solidFill>
                  <a:schemeClr val="tx1"/>
                </a:solidFill>
                <a:latin typeface="Lekton-Bold" pitchFamily="50" charset="0"/>
              </a:rPr>
              <a:t>Tablets to simulate </a:t>
            </a:r>
          </a:p>
          <a:p>
            <a:pPr algn="l"/>
            <a:r>
              <a:rPr lang="en-US" sz="2400" b="1" dirty="0" smtClean="0">
                <a:solidFill>
                  <a:schemeClr val="tx1"/>
                </a:solidFill>
                <a:latin typeface="Lekton-Bold" pitchFamily="50" charset="0"/>
              </a:rPr>
              <a:t>texture in 2012</a:t>
            </a:r>
          </a:p>
          <a:p>
            <a:pPr algn="l"/>
            <a:endParaRPr lang="en-US" sz="2400" b="1" dirty="0" smtClean="0">
              <a:solidFill>
                <a:schemeClr val="tx1"/>
              </a:solidFill>
              <a:latin typeface="Lekton-Bold" pitchFamily="50" charset="0"/>
            </a:endParaRPr>
          </a:p>
          <a:p>
            <a:pPr algn="l"/>
            <a:endParaRPr lang="en-US" sz="2400" b="1" dirty="0">
              <a:solidFill>
                <a:schemeClr val="tx1"/>
              </a:solidFill>
              <a:latin typeface="Lekton-Bold" pitchFamily="50" charset="0"/>
            </a:endParaRPr>
          </a:p>
        </p:txBody>
      </p:sp>
    </p:spTree>
    <p:extLst>
      <p:ext uri="{BB962C8B-B14F-4D97-AF65-F5344CB8AC3E}">
        <p14:creationId xmlns:p14="http://schemas.microsoft.com/office/powerpoint/2010/main" val="41314630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9174342" cy="6865251"/>
            <a:chOff x="-1" y="0"/>
            <a:chExt cx="9174342" cy="6865251"/>
          </a:xfrm>
        </p:grpSpPr>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 r="7822" b="13008"/>
            <a:stretch/>
          </p:blipFill>
          <p:spPr bwMode="auto">
            <a:xfrm>
              <a:off x="-1" y="0"/>
              <a:ext cx="9144002" cy="686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30341" y="0"/>
              <a:ext cx="9144000" cy="1306814"/>
              <a:chOff x="29684" y="-3396344"/>
              <a:chExt cx="9144000" cy="1306814"/>
            </a:xfrm>
          </p:grpSpPr>
          <p:sp>
            <p:nvSpPr>
              <p:cNvPr id="21" name="Rectangle 20"/>
              <p:cNvSpPr/>
              <p:nvPr/>
            </p:nvSpPr>
            <p:spPr>
              <a:xfrm>
                <a:off x="29684" y="-3396344"/>
                <a:ext cx="9144000" cy="1306814"/>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8" name="TextBox 17"/>
              <p:cNvSpPr txBox="1"/>
              <p:nvPr/>
            </p:nvSpPr>
            <p:spPr>
              <a:xfrm>
                <a:off x="59369" y="-3289859"/>
                <a:ext cx="7109639" cy="1200329"/>
              </a:xfrm>
              <a:prstGeom prst="rect">
                <a:avLst/>
              </a:prstGeom>
              <a:noFill/>
            </p:spPr>
            <p:txBody>
              <a:bodyPr wrap="none" rtlCol="0">
                <a:spAutoFit/>
              </a:bodyPr>
              <a:lstStyle/>
              <a:p>
                <a:r>
                  <a:rPr lang="en-US" sz="3600" dirty="0" smtClean="0">
                    <a:solidFill>
                      <a:srgbClr val="F5E700"/>
                    </a:solidFill>
                    <a:latin typeface="Lekton-Bold"/>
                    <a:cs typeface="Lekton-Bold"/>
                  </a:rPr>
                  <a:t>DIGITAL INTERACTION WITH REAL </a:t>
                </a:r>
              </a:p>
              <a:p>
                <a:r>
                  <a:rPr lang="en-US" sz="3600" dirty="0" smtClean="0">
                    <a:solidFill>
                      <a:srgbClr val="F5E700"/>
                    </a:solidFill>
                    <a:latin typeface="Lekton-Bold"/>
                    <a:cs typeface="Lekton-Bold"/>
                  </a:rPr>
                  <a:t>WORLD TOOLS /</a:t>
                </a:r>
                <a:endParaRPr lang="en-US" sz="3600" dirty="0">
                  <a:solidFill>
                    <a:srgbClr val="F5E700"/>
                  </a:solidFill>
                </a:endParaRPr>
              </a:p>
            </p:txBody>
          </p:sp>
        </p:grpSp>
      </p:grpSp>
      <p:sp>
        <p:nvSpPr>
          <p:cNvPr id="7" name="Content Placeholder 2"/>
          <p:cNvSpPr txBox="1">
            <a:spLocks/>
          </p:cNvSpPr>
          <p:nvPr/>
        </p:nvSpPr>
        <p:spPr>
          <a:xfrm>
            <a:off x="2133599" y="3307452"/>
            <a:ext cx="6241143" cy="1313534"/>
          </a:xfrm>
          <a:prstGeom prst="rect">
            <a:avLst/>
          </a:prstGeom>
          <a:solidFill>
            <a:schemeClr val="bg1"/>
          </a:solid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b="1" dirty="0" smtClean="0">
                <a:solidFill>
                  <a:schemeClr val="tx1"/>
                </a:solidFill>
                <a:latin typeface="Lekton-Bold" pitchFamily="50" charset="0"/>
              </a:rPr>
              <a:t>Commercial launch of Kinect for Windows – new wave of natural computing</a:t>
            </a:r>
          </a:p>
          <a:p>
            <a:pPr algn="l"/>
            <a:r>
              <a:rPr lang="en-US" sz="2400" b="1" dirty="0" smtClean="0">
                <a:solidFill>
                  <a:schemeClr val="tx1"/>
                </a:solidFill>
                <a:latin typeface="Lekton-Bold" pitchFamily="50" charset="0"/>
              </a:rPr>
              <a:t>- no physical interface</a:t>
            </a:r>
          </a:p>
          <a:p>
            <a:pPr algn="l"/>
            <a:endParaRPr lang="en-US" sz="2400" b="1" dirty="0">
              <a:solidFill>
                <a:schemeClr val="tx1"/>
              </a:solidFill>
              <a:latin typeface="Lekton-Bold" pitchFamily="50" charset="0"/>
            </a:endParaRPr>
          </a:p>
        </p:txBody>
      </p:sp>
    </p:spTree>
    <p:extLst>
      <p:ext uri="{BB962C8B-B14F-4D97-AF65-F5344CB8AC3E}">
        <p14:creationId xmlns:p14="http://schemas.microsoft.com/office/powerpoint/2010/main" val="19757153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D1282E"/>
      </a:dk2>
      <a:lt2>
        <a:srgbClr val="C8C8B1"/>
      </a:lt2>
      <a:accent1>
        <a:srgbClr val="7A7A7A"/>
      </a:accent1>
      <a:accent2>
        <a:srgbClr val="F5E700"/>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37132</TotalTime>
  <Words>2428</Words>
  <Application>Microsoft Macintosh PowerPoint</Application>
  <PresentationFormat>On-screen Show (4:3)</PresentationFormat>
  <Paragraphs>249</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IPG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Eytan Oren</dc:creator>
  <cp:lastModifiedBy>Natalie Bokenham</cp:lastModifiedBy>
  <cp:revision>630</cp:revision>
  <cp:lastPrinted>2012-04-10T21:32:11Z</cp:lastPrinted>
  <dcterms:created xsi:type="dcterms:W3CDTF">2012-01-16T22:11:23Z</dcterms:created>
  <dcterms:modified xsi:type="dcterms:W3CDTF">2012-08-24T17:27:57Z</dcterms:modified>
</cp:coreProperties>
</file>